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58" r:id="rId5"/>
    <p:sldId id="266" r:id="rId6"/>
    <p:sldId id="261" r:id="rId7"/>
    <p:sldId id="260" r:id="rId8"/>
    <p:sldId id="268" r:id="rId9"/>
    <p:sldId id="264" r:id="rId10"/>
    <p:sldId id="270" r:id="rId11"/>
    <p:sldId id="262" r:id="rId12"/>
    <p:sldId id="272" r:id="rId13"/>
    <p:sldId id="273" r:id="rId14"/>
    <p:sldId id="271" r:id="rId15"/>
  </p:sldIdLst>
  <p:sldSz cx="18288000" cy="10287000"/>
  <p:notesSz cx="6858000" cy="9144000"/>
  <p:embeddedFontLst>
    <p:embeddedFont>
      <p:font typeface="GangwonEduPower" panose="02020603020101020101" pitchFamily="18" charset="-127"/>
      <p:regular r:id="rId17"/>
      <p:bold r:id="rId18"/>
    </p:embeddedFont>
    <p:embeddedFont>
      <p:font typeface="Pretendard Bold" panose="02000803000000020004" pitchFamily="2" charset="-127"/>
      <p:bold r:id="rId19"/>
    </p:embeddedFont>
    <p:embeddedFont>
      <p:font typeface="Pretendard Medium" panose="02000603000000020004" pitchFamily="2" charset="-127"/>
      <p:regular r:id="rId20"/>
      <p:bold r:id="rId21"/>
    </p:embeddedFont>
    <p:embeddedFont>
      <p:font typeface="Pretendard Regular" panose="02000503000000020004" pitchFamily="2" charset="-127"/>
      <p:regular r:id="rId22"/>
    </p:embeddedFont>
    <p:embeddedFont>
      <p:font typeface="Pretendard SemiBold" panose="02000703000000020004" pitchFamily="2" charset="-127"/>
      <p:regular r:id="rId23"/>
      <p:bold r:id="rId24"/>
    </p:embeddedFont>
    <p:embeddedFont>
      <p:font typeface="맑은 고딕" panose="020B0503020000020004" pitchFamily="34" charset="-127"/>
      <p:regular r:id="rId25"/>
      <p:bold r:id="rId26"/>
    </p:embeddedFont>
    <p:embeddedFont>
      <p:font typeface="Arial Narrow" panose="020B060402020202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64" autoAdjust="0"/>
    <p:restoredTop sz="94651" autoAdjust="0"/>
  </p:normalViewPr>
  <p:slideViewPr>
    <p:cSldViewPr>
      <p:cViewPr varScale="1">
        <p:scale>
          <a:sx n="44" d="100"/>
          <a:sy n="44" d="100"/>
        </p:scale>
        <p:origin x="216" y="10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13162-1A69-AA48-B8CD-F7DE847BB03C}" type="datetimeFigureOut">
              <a:rPr kumimoji="1" lang="ko-KR" altLang="en-US" smtClean="0"/>
              <a:t>2024. 11. 5.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B346B-DDD1-5445-81F3-DC97E2C2F9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8961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346B-DDD1-5445-81F3-DC97E2C2F920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3197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346B-DDD1-5445-81F3-DC97E2C2F92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4421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346B-DDD1-5445-81F3-DC97E2C2F920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9090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AAA4-F59B-5D5D-4488-01A66EF6A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941004-FCB7-85B4-7B09-AE9AFBFC9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EF85B9-09F5-4D0A-2AC5-989784A18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E4EFFA-1BD0-250B-40ED-A2A0390A35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346B-DDD1-5445-81F3-DC97E2C2F92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551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10" Type="http://schemas.openxmlformats.org/officeDocument/2006/relationships/image" Target="../media/image9.jpeg"/><Relationship Id="rId4" Type="http://schemas.openxmlformats.org/officeDocument/2006/relationships/image" Target="../media/image2.pn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457700" y="6743700"/>
            <a:ext cx="2082800" cy="762000"/>
          </a:xfrm>
          <a:prstGeom prst="rect">
            <a:avLst/>
          </a:prstGeom>
          <a:effectLst>
            <a:outerShdw blurRad="5783" dist="70338" dir="2700000">
              <a:srgbClr val="000000">
                <a:alpha val="1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870700" y="6743700"/>
            <a:ext cx="2082800" cy="762000"/>
          </a:xfrm>
          <a:prstGeom prst="rect">
            <a:avLst/>
          </a:prstGeom>
          <a:effectLst>
            <a:outerShdw blurRad="5783" dist="70338" dir="2700000">
              <a:srgbClr val="000000">
                <a:alpha val="1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334500" y="6743700"/>
            <a:ext cx="2082800" cy="762000"/>
          </a:xfrm>
          <a:prstGeom prst="rect">
            <a:avLst/>
          </a:prstGeom>
          <a:effectLst>
            <a:outerShdw blurRad="5783" dist="70338" dir="27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1747500" y="6743700"/>
            <a:ext cx="2082800" cy="762000"/>
          </a:xfrm>
          <a:prstGeom prst="rect">
            <a:avLst/>
          </a:prstGeom>
          <a:effectLst>
            <a:outerShdw blurRad="5783" dist="70338" dir="2700000">
              <a:srgbClr val="000000">
                <a:alpha val="1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3657600" y="4508500"/>
            <a:ext cx="10972800" cy="204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11500" b="0" i="0" u="none" strike="noStrike" dirty="0">
                <a:solidFill>
                  <a:srgbClr val="15704D"/>
                </a:solidFill>
                <a:ea typeface="GangwonEduPower"/>
              </a:rPr>
              <a:t>분류기</a:t>
            </a:r>
            <a:endParaRPr lang="ko-KR" sz="115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657600" y="2781300"/>
            <a:ext cx="10972800" cy="204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11500" b="0" i="0" u="none" strike="noStrike" dirty="0">
                <a:solidFill>
                  <a:srgbClr val="FF7F4D"/>
                </a:solidFill>
                <a:ea typeface="GangwonEduPower"/>
              </a:rPr>
              <a:t>음식 이미지</a:t>
            </a:r>
            <a:endParaRPr lang="ko-KR" sz="11500" b="0" i="0" u="none" strike="noStrike" dirty="0">
              <a:solidFill>
                <a:srgbClr val="FF7F4D"/>
              </a:solidFill>
              <a:ea typeface="GangwonEduPow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제주대학교 컴퓨터공학과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1605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1" i="0" u="none" strike="noStrike" dirty="0">
                <a:solidFill>
                  <a:srgbClr val="F1F1F1"/>
                </a:solidFill>
                <a:latin typeface="Pretendard SemiBold"/>
              </a:rPr>
              <a:t>2</a:t>
            </a:r>
            <a:r>
              <a:rPr lang="en-US" altLang="ko-KR" sz="2200" b="1" i="0" u="none" strike="noStrike" dirty="0">
                <a:solidFill>
                  <a:srgbClr val="F1F1F1"/>
                </a:solidFill>
                <a:latin typeface="Pretendard SemiBold"/>
              </a:rPr>
              <a:t>023208017</a:t>
            </a:r>
            <a:r>
              <a:rPr lang="ko-KR" altLang="en-US" sz="2200" b="1" i="0" u="none" strike="noStrike" dirty="0">
                <a:solidFill>
                  <a:srgbClr val="F1F1F1"/>
                </a:solidFill>
                <a:latin typeface="Pretendard SemiBold"/>
              </a:rPr>
              <a:t> 이지민</a:t>
            </a:r>
            <a:endParaRPr lang="en-US" sz="2200" b="1" i="0" u="none" strike="noStrike" dirty="0">
              <a:solidFill>
                <a:srgbClr val="F1F1F1"/>
              </a:solidFill>
              <a:latin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191000" y="6908800"/>
            <a:ext cx="261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15704D"/>
                </a:solidFill>
                <a:ea typeface="Pretendard Medium"/>
              </a:rPr>
              <a:t>전체 개요</a:t>
            </a:r>
            <a:endParaRPr lang="ko-KR" sz="2500" b="0" i="0" u="none" strike="noStrike" dirty="0">
              <a:solidFill>
                <a:srgbClr val="15704D"/>
              </a:solidFill>
              <a:ea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604000" y="6908800"/>
            <a:ext cx="261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15704D"/>
                </a:solidFill>
                <a:ea typeface="Pretendard Medium"/>
              </a:rPr>
              <a:t>데이터 </a:t>
            </a:r>
            <a:r>
              <a:rPr lang="ko-KR" altLang="en-US" sz="2500" b="0" i="0" u="none" strike="noStrike" dirty="0" err="1">
                <a:solidFill>
                  <a:srgbClr val="15704D"/>
                </a:solidFill>
                <a:ea typeface="Pretendard Medium"/>
              </a:rPr>
              <a:t>전처리</a:t>
            </a:r>
            <a:endParaRPr lang="ko-KR" sz="2500" b="0" i="0" u="none" strike="noStrike" dirty="0">
              <a:solidFill>
                <a:srgbClr val="15704D"/>
              </a:solidFill>
              <a:ea typeface="Pretendard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067800" y="6908800"/>
            <a:ext cx="261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en-US" altLang="ko-KR" sz="2500" b="0" i="0" u="none" strike="noStrike" dirty="0">
              <a:solidFill>
                <a:srgbClr val="15704D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468100" y="6908800"/>
            <a:ext cx="261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500" dirty="0">
                <a:solidFill>
                  <a:srgbClr val="15704D"/>
                </a:solidFill>
                <a:ea typeface="Pretendard Medium"/>
              </a:rPr>
              <a:t>결과</a:t>
            </a:r>
            <a:endParaRPr lang="ko-KR" sz="2500" b="0" i="0" u="none" strike="noStrike" dirty="0">
              <a:solidFill>
                <a:srgbClr val="15704D"/>
              </a:solidFill>
              <a:ea typeface="Pretendard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69D799-936D-B966-65BF-0611CC8BCF54}"/>
              </a:ext>
            </a:extLst>
          </p:cNvPr>
          <p:cNvSpPr txBox="1"/>
          <p:nvPr/>
        </p:nvSpPr>
        <p:spPr>
          <a:xfrm>
            <a:off x="9067800" y="6896100"/>
            <a:ext cx="261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500" dirty="0">
                <a:solidFill>
                  <a:srgbClr val="15704D"/>
                </a:solidFill>
                <a:ea typeface="Pretendard Medium"/>
              </a:rPr>
              <a:t>모델 학습</a:t>
            </a:r>
            <a:endParaRPr lang="ko-KR" sz="2500" b="0" i="0" u="none" strike="noStrike" dirty="0">
              <a:solidFill>
                <a:srgbClr val="15704D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7E4A0D-D523-DA1B-B226-2654854F4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CAC5976-C1AE-3779-C0C0-A849EFD2B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6E4D305-3EA7-2331-87D2-C9554208B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4A53D2A3-42E2-803F-675C-9E92D2CF04A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B69310AD-6F17-A35D-70BB-3B8D8970FD9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360A4B59-6177-D425-05C0-702A4CF7BCC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7CFFB6E1-CBC1-103B-E7EC-5A4F7360BFCA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Pretendard SemiBold"/>
              </a:rPr>
              <a:t>0</a:t>
            </a:r>
            <a:r>
              <a:rPr lang="en-US" altLang="ko-KR" sz="2200" b="0" i="0" u="none" strike="noStrike" dirty="0">
                <a:solidFill>
                  <a:srgbClr val="F7EFE2"/>
                </a:solidFill>
                <a:latin typeface="Pretendard SemiBold"/>
              </a:rPr>
              <a:t>9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21BC55AF-2A9A-BEC3-C852-0905EFC535AF}"/>
              </a:ext>
            </a:extLst>
          </p:cNvPr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데이터 전처리의 목표 및 과정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75DC1C5B-D0F2-0EBF-D727-1CBD1EE26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425700"/>
            <a:ext cx="8839200" cy="6342413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27C825BC-56A1-66AE-E6A4-3897528D2C6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1222407" y="2451099"/>
            <a:ext cx="5723785" cy="6291613"/>
          </a:xfrm>
          <a:prstGeom prst="rect">
            <a:avLst/>
          </a:prstGeom>
          <a:effectLst>
            <a:outerShdw blurRad="60893" dist="155304" dir="2700000">
              <a:srgbClr val="000000">
                <a:alpha val="10000"/>
              </a:srgbClr>
            </a:outerShdw>
          </a:effectLst>
        </p:spPr>
      </p:pic>
      <p:sp>
        <p:nvSpPr>
          <p:cNvPr id="11" name="TextBox 35">
            <a:extLst>
              <a:ext uri="{FF2B5EF4-FFF2-40B4-BE49-F238E27FC236}">
                <a16:creationId xmlns:a16="http://schemas.microsoft.com/office/drawing/2014/main" id="{1CE37245-E3A1-CDA7-7C2E-4F81B8D71402}"/>
              </a:ext>
            </a:extLst>
          </p:cNvPr>
          <p:cNvSpPr txBox="1"/>
          <p:nvPr/>
        </p:nvSpPr>
        <p:spPr>
          <a:xfrm>
            <a:off x="11391899" y="4000500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3600" b="0" i="0" u="none" strike="noStrike" spc="-200" dirty="0">
                <a:solidFill>
                  <a:srgbClr val="15704D"/>
                </a:solidFill>
                <a:ea typeface="Pretendard Bold"/>
              </a:rPr>
              <a:t>#</a:t>
            </a:r>
            <a:r>
              <a:rPr lang="ko-KR" altLang="en-US" sz="3600" b="0" i="0" u="none" strike="noStrike" spc="-200" dirty="0">
                <a:solidFill>
                  <a:srgbClr val="15704D"/>
                </a:solidFill>
                <a:ea typeface="Pretendard Bold"/>
              </a:rPr>
              <a:t> 픽셀 값을 </a:t>
            </a:r>
            <a:r>
              <a:rPr lang="en-US" altLang="ko-KR" sz="3600" b="0" i="0" u="none" strike="noStrike" spc="-200" dirty="0">
                <a:solidFill>
                  <a:srgbClr val="15704D"/>
                </a:solidFill>
                <a:ea typeface="Pretendard Bold"/>
              </a:rPr>
              <a:t>0-1</a:t>
            </a:r>
            <a:r>
              <a:rPr lang="ko-KR" altLang="en-US" sz="3600" b="0" i="0" u="none" strike="noStrike" spc="-200" dirty="0">
                <a:solidFill>
                  <a:srgbClr val="15704D"/>
                </a:solidFill>
                <a:ea typeface="Pretendard Bold"/>
              </a:rPr>
              <a:t> 사이로 조정</a:t>
            </a:r>
            <a:endParaRPr lang="en-US" altLang="ko-KR" sz="3600" b="0" i="0" u="none" strike="noStrike" spc="-200" dirty="0">
              <a:solidFill>
                <a:srgbClr val="15704D"/>
              </a:solidFill>
              <a:ea typeface="Pretendard Bold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3600" spc="-200" dirty="0">
                <a:solidFill>
                  <a:srgbClr val="15704D"/>
                </a:solidFill>
                <a:ea typeface="Pretendard Bold"/>
              </a:rPr>
              <a:t>#</a:t>
            </a:r>
            <a:r>
              <a:rPr lang="ko-KR" altLang="en-US" sz="3600" spc="-200" dirty="0">
                <a:solidFill>
                  <a:srgbClr val="15704D"/>
                </a:solidFill>
                <a:ea typeface="Pretendard Bold"/>
              </a:rPr>
              <a:t> 회전</a:t>
            </a:r>
            <a:endParaRPr lang="en-US" altLang="ko-KR" sz="3600" spc="-200" dirty="0">
              <a:solidFill>
                <a:srgbClr val="15704D"/>
              </a:solidFill>
              <a:ea typeface="Pretendard Bold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3600" b="0" i="0" u="none" strike="noStrike" spc="-200" dirty="0">
                <a:solidFill>
                  <a:srgbClr val="15704D"/>
                </a:solidFill>
                <a:ea typeface="Pretendard Bold"/>
              </a:rPr>
              <a:t>#</a:t>
            </a:r>
            <a:r>
              <a:rPr lang="ko-KR" altLang="en-US" sz="3600" b="0" i="0" u="none" strike="noStrike" spc="-200" dirty="0">
                <a:solidFill>
                  <a:srgbClr val="15704D"/>
                </a:solidFill>
                <a:ea typeface="Pretendard Bold"/>
              </a:rPr>
              <a:t> 수평 이동</a:t>
            </a:r>
            <a:endParaRPr lang="en-US" altLang="ko-KR" sz="3600" b="0" i="0" u="none" strike="noStrike" spc="-200" dirty="0">
              <a:solidFill>
                <a:srgbClr val="15704D"/>
              </a:solidFill>
              <a:ea typeface="Pretendard Bold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3600" spc="-200" dirty="0">
                <a:solidFill>
                  <a:srgbClr val="15704D"/>
                </a:solidFill>
                <a:ea typeface="Pretendard Bold"/>
              </a:rPr>
              <a:t>#</a:t>
            </a:r>
            <a:r>
              <a:rPr lang="ko-KR" altLang="en-US" sz="3600" spc="-200" dirty="0">
                <a:solidFill>
                  <a:srgbClr val="15704D"/>
                </a:solidFill>
                <a:ea typeface="Pretendard Bold"/>
              </a:rPr>
              <a:t> 수직 이동</a:t>
            </a:r>
            <a:endParaRPr lang="en-US" altLang="ko-KR" sz="3600" spc="-200" dirty="0">
              <a:solidFill>
                <a:srgbClr val="15704D"/>
              </a:solidFill>
              <a:ea typeface="Pretendard Bold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3600" b="0" i="0" u="none" strike="noStrike" spc="-200" dirty="0">
                <a:solidFill>
                  <a:srgbClr val="15704D"/>
                </a:solidFill>
                <a:ea typeface="Pretendard Bold"/>
              </a:rPr>
              <a:t>#</a:t>
            </a:r>
            <a:r>
              <a:rPr lang="ko-KR" altLang="en-US" sz="3600" b="0" i="0" u="none" strike="noStrike" spc="-200" dirty="0">
                <a:solidFill>
                  <a:srgbClr val="15704D"/>
                </a:solidFill>
                <a:ea typeface="Pretendard Bold"/>
              </a:rPr>
              <a:t> 확대 </a:t>
            </a:r>
            <a:r>
              <a:rPr lang="en-US" altLang="ko-KR" sz="3600" b="0" i="0" u="none" strike="noStrike" spc="-200" dirty="0">
                <a:solidFill>
                  <a:srgbClr val="15704D"/>
                </a:solidFill>
                <a:ea typeface="Pretendard Bold"/>
              </a:rPr>
              <a:t>/</a:t>
            </a:r>
            <a:r>
              <a:rPr lang="ko-KR" altLang="en-US" sz="3600" b="0" i="0" u="none" strike="noStrike" spc="-200" dirty="0">
                <a:solidFill>
                  <a:srgbClr val="15704D"/>
                </a:solidFill>
                <a:ea typeface="Pretendard Bold"/>
              </a:rPr>
              <a:t> 축소</a:t>
            </a:r>
            <a:endParaRPr lang="en-US" altLang="ko-KR" sz="3600" b="0" i="0" u="none" strike="noStrike" spc="-200" dirty="0">
              <a:solidFill>
                <a:srgbClr val="15704D"/>
              </a:solidFill>
              <a:ea typeface="Pretendard Bold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3600" spc="-200" dirty="0">
                <a:solidFill>
                  <a:srgbClr val="15704D"/>
                </a:solidFill>
                <a:ea typeface="Pretendard Bold"/>
              </a:rPr>
              <a:t>#</a:t>
            </a:r>
            <a:r>
              <a:rPr lang="ko-KR" altLang="en-US" sz="3600" spc="-200" dirty="0">
                <a:solidFill>
                  <a:srgbClr val="15704D"/>
                </a:solidFill>
                <a:ea typeface="Pretendard Bold"/>
              </a:rPr>
              <a:t> 수평 반전</a:t>
            </a:r>
            <a:endParaRPr lang="en-US" altLang="ko-KR" sz="3600" b="0" i="0" u="none" strike="noStrike" spc="-200" dirty="0">
              <a:solidFill>
                <a:srgbClr val="15704D"/>
              </a:solidFill>
              <a:ea typeface="Pretendard Bold"/>
            </a:endParaRPr>
          </a:p>
        </p:txBody>
      </p:sp>
      <p:sp>
        <p:nvSpPr>
          <p:cNvPr id="14" name="TextBox 35">
            <a:extLst>
              <a:ext uri="{FF2B5EF4-FFF2-40B4-BE49-F238E27FC236}">
                <a16:creationId xmlns:a16="http://schemas.microsoft.com/office/drawing/2014/main" id="{2B023351-959F-230B-3F6F-887437AE6519}"/>
              </a:ext>
            </a:extLst>
          </p:cNvPr>
          <p:cNvSpPr txBox="1"/>
          <p:nvPr/>
        </p:nvSpPr>
        <p:spPr>
          <a:xfrm>
            <a:off x="11391899" y="2705100"/>
            <a:ext cx="5554293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800" spc="-200" dirty="0">
                <a:solidFill>
                  <a:srgbClr val="15704D"/>
                </a:solidFill>
                <a:ea typeface="Pretendard Bold"/>
              </a:rPr>
              <a:t>데이터 전처리를 위한 </a:t>
            </a:r>
            <a:endParaRPr lang="en-US" altLang="ko-KR" sz="2800" spc="-200" dirty="0">
              <a:solidFill>
                <a:srgbClr val="15704D"/>
              </a:solidFill>
              <a:ea typeface="Pretendard Bold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800" spc="-200" dirty="0" err="1">
                <a:solidFill>
                  <a:srgbClr val="15704D"/>
                </a:solidFill>
                <a:ea typeface="Pretendard Bold"/>
              </a:rPr>
              <a:t>ImageDataGenerator</a:t>
            </a:r>
            <a:r>
              <a:rPr lang="en-US" altLang="ko-KR" sz="2800" spc="-200" dirty="0">
                <a:solidFill>
                  <a:srgbClr val="15704D"/>
                </a:solidFill>
                <a:ea typeface="Pretendard Bold"/>
              </a:rPr>
              <a:t> </a:t>
            </a:r>
            <a:r>
              <a:rPr lang="ko-KR" altLang="en-US" sz="2800" spc="-200" dirty="0">
                <a:solidFill>
                  <a:srgbClr val="15704D"/>
                </a:solidFill>
                <a:ea typeface="Pretendard Bold"/>
              </a:rPr>
              <a:t>코드</a:t>
            </a:r>
            <a:endParaRPr lang="en-US" altLang="ko-KR" sz="2800" b="0" i="0" u="none" strike="noStrike" spc="-200" dirty="0">
              <a:solidFill>
                <a:srgbClr val="15704D"/>
              </a:solidFill>
              <a:ea typeface="Pretendard Bold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7505B91C-90A6-EA5C-3924-91D31C14E4E7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F062331D-A42A-3637-EB51-4F4C4F9CD8B2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23052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200" dirty="0">
                <a:solidFill>
                  <a:srgbClr val="F7EFE2"/>
                </a:solidFill>
                <a:latin typeface="Pretendard SemiBold"/>
              </a:rPr>
              <a:t>10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4546600" y="-419100"/>
            <a:ext cx="762000" cy="70993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146800" y="5829300"/>
            <a:ext cx="59944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-5400000">
            <a:off x="12966700" y="-419100"/>
            <a:ext cx="762000" cy="7099300"/>
          </a:xfrm>
          <a:prstGeom prst="rect">
            <a:avLst/>
          </a:prstGeom>
          <a:effectLst>
            <a:outerShdw blurRad="5783" dist="70338" dir="8100000">
              <a:srgbClr val="000000">
                <a:alpha val="1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학습 데이터 준비 및 학습 과정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86000" y="2882900"/>
            <a:ext cx="5143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ea typeface="Pretendard SemiBold"/>
              </a:rPr>
              <a:t>학습 데이터 준비 및 설정</a:t>
            </a:r>
            <a:endParaRPr lang="ko-KR" sz="3000" b="0" i="0" u="none" strike="noStrike" dirty="0">
              <a:solidFill>
                <a:srgbClr val="15704D"/>
              </a:solidFill>
              <a:ea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744200" y="2882900"/>
            <a:ext cx="5194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ea typeface="Pretendard SemiBold"/>
              </a:rPr>
              <a:t>모델 학습 과정 설명</a:t>
            </a:r>
            <a:endParaRPr lang="ko-KR" sz="3000" b="0" i="0" u="none" strike="noStrike" dirty="0">
              <a:solidFill>
                <a:srgbClr val="15704D"/>
              </a:solidFill>
              <a:ea typeface="Pretendard Semi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448800" y="7264400"/>
            <a:ext cx="782955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800" b="0" i="0" u="none" strike="noStrike" spc="-200" dirty="0">
                <a:solidFill>
                  <a:srgbClr val="15704D"/>
                </a:solidFill>
                <a:ea typeface="Pretendard Medium"/>
              </a:rPr>
              <a:t>학습 목표는 손실</a:t>
            </a:r>
            <a:r>
              <a:rPr lang="en-US" altLang="ko-KR" sz="2800" b="0" i="0" u="none" strike="noStrike" spc="-200" dirty="0">
                <a:solidFill>
                  <a:srgbClr val="15704D"/>
                </a:solidFill>
                <a:ea typeface="Pretendard Medium"/>
              </a:rPr>
              <a:t>(loss)</a:t>
            </a:r>
            <a:r>
              <a:rPr lang="ko-KR" altLang="en-US" sz="2800" spc="-200" dirty="0">
                <a:solidFill>
                  <a:srgbClr val="15704D"/>
                </a:solidFill>
                <a:ea typeface="Pretendard Medium"/>
              </a:rPr>
              <a:t>을 줄이고</a:t>
            </a:r>
            <a:r>
              <a:rPr lang="en-US" altLang="ko-KR" sz="2800" spc="-200" dirty="0">
                <a:solidFill>
                  <a:srgbClr val="15704D"/>
                </a:solidFill>
                <a:ea typeface="Pretendard Medium"/>
              </a:rPr>
              <a:t>,</a:t>
            </a:r>
            <a:r>
              <a:rPr lang="ko-KR" altLang="en-US" sz="2800" spc="-200" dirty="0">
                <a:solidFill>
                  <a:srgbClr val="15704D"/>
                </a:solidFill>
                <a:ea typeface="Pretendard Medium"/>
              </a:rPr>
              <a:t> 정확도</a:t>
            </a:r>
            <a:r>
              <a:rPr lang="en-US" altLang="ko-KR" sz="2800" spc="-200" dirty="0">
                <a:solidFill>
                  <a:srgbClr val="15704D"/>
                </a:solidFill>
                <a:ea typeface="Pretendard Medium"/>
              </a:rPr>
              <a:t>(accuracy)</a:t>
            </a:r>
            <a:r>
              <a:rPr lang="ko-KR" altLang="en-US" sz="2800" spc="-200" dirty="0" err="1">
                <a:solidFill>
                  <a:srgbClr val="15704D"/>
                </a:solidFill>
                <a:ea typeface="Pretendard Medium"/>
              </a:rPr>
              <a:t>를</a:t>
            </a:r>
            <a:r>
              <a:rPr lang="ko-KR" altLang="en-US" sz="2800" spc="-200" dirty="0">
                <a:solidFill>
                  <a:srgbClr val="15704D"/>
                </a:solidFill>
                <a:ea typeface="Pretendard Medium"/>
              </a:rPr>
              <a:t> 높이는 것</a:t>
            </a:r>
            <a:endParaRPr lang="en-US" altLang="ko-KR" sz="2800" spc="-200" dirty="0">
              <a:solidFill>
                <a:srgbClr val="15704D"/>
              </a:solidFill>
              <a:ea typeface="Pretendard Medium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800" b="0" i="0" u="none" strike="noStrike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학습이 진행되면서 손실 값은 낮아지고</a:t>
            </a:r>
            <a:r>
              <a:rPr lang="en-US" altLang="ko-KR" sz="2800" b="0" i="0" u="none" strike="noStrike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,</a:t>
            </a:r>
            <a:r>
              <a:rPr lang="ko-KR" altLang="en-US" sz="2800" b="0" i="0" u="none" strike="noStrike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 정확도는 높아지도록 모델을 최적화함</a:t>
            </a:r>
            <a:r>
              <a:rPr lang="ko-KR" altLang="en-US" sz="2800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 </a:t>
            </a:r>
            <a:r>
              <a:rPr lang="en-US" altLang="ko-KR" sz="2800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-&gt;</a:t>
            </a:r>
            <a:r>
              <a:rPr lang="ko-KR" altLang="en-US" sz="2800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 </a:t>
            </a:r>
            <a:r>
              <a:rPr lang="en-US" sz="2800" spc="-200" dirty="0" err="1">
                <a:solidFill>
                  <a:srgbClr val="15704D"/>
                </a:solidFill>
                <a:latin typeface="Pretendard Medium"/>
                <a:ea typeface="Pretendard Medium"/>
              </a:rPr>
              <a:t>model.fit</a:t>
            </a:r>
            <a:r>
              <a:rPr lang="ko-KR" altLang="en-US" sz="2800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 함수 사용</a:t>
            </a:r>
            <a:endParaRPr lang="en-US" sz="2800" b="0" i="0" u="none" strike="noStrike" spc="-200" dirty="0">
              <a:solidFill>
                <a:srgbClr val="15704D"/>
              </a:solidFill>
              <a:latin typeface="Pretendard Medium"/>
            </a:endParaRPr>
          </a:p>
        </p:txBody>
      </p:sp>
      <p:pic>
        <p:nvPicPr>
          <p:cNvPr id="22" name="그림 2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47A9789-4E0A-0DF3-F24D-9096186D81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0" y="3968749"/>
            <a:ext cx="7880350" cy="2927351"/>
          </a:xfrm>
          <a:prstGeom prst="rect">
            <a:avLst/>
          </a:prstGeom>
        </p:spPr>
      </p:pic>
      <p:sp>
        <p:nvSpPr>
          <p:cNvPr id="23" name="TextBox 17">
            <a:extLst>
              <a:ext uri="{FF2B5EF4-FFF2-40B4-BE49-F238E27FC236}">
                <a16:creationId xmlns:a16="http://schemas.microsoft.com/office/drawing/2014/main" id="{802B7014-4789-B2F9-8D5C-5EF45281A712}"/>
              </a:ext>
            </a:extLst>
          </p:cNvPr>
          <p:cNvSpPr txBox="1"/>
          <p:nvPr/>
        </p:nvSpPr>
        <p:spPr>
          <a:xfrm>
            <a:off x="908050" y="7340600"/>
            <a:ext cx="788035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800" spc="-200" dirty="0" err="1">
                <a:solidFill>
                  <a:srgbClr val="15704D"/>
                </a:solidFill>
                <a:latin typeface="Pretendard Medium"/>
                <a:ea typeface="Pretendard Medium"/>
              </a:rPr>
              <a:t>flow_from_directory</a:t>
            </a:r>
            <a:r>
              <a:rPr lang="ko-KR" altLang="en-US" sz="2800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 함수로 이미지 데이터를 생성하고 배치 단위로 모델에 공급하여 학습</a:t>
            </a:r>
            <a:endParaRPr lang="en-US" altLang="ko-KR" sz="2800" spc="-200" dirty="0">
              <a:solidFill>
                <a:srgbClr val="15704D"/>
              </a:solidFill>
              <a:latin typeface="Pretendard Medium"/>
              <a:ea typeface="Pretendard Medium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800" b="0" i="0" u="none" strike="noStrike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배치 크기 </a:t>
            </a:r>
            <a:r>
              <a:rPr lang="en-US" altLang="ko-KR" sz="2800" b="0" i="0" u="none" strike="noStrike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32,</a:t>
            </a:r>
            <a:r>
              <a:rPr lang="ko-KR" altLang="en-US" sz="2800" b="0" i="0" u="none" strike="noStrike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 </a:t>
            </a:r>
            <a:r>
              <a:rPr lang="ko-KR" altLang="en-US" sz="2800" b="0" i="0" u="none" strike="noStrike" spc="-200" dirty="0" err="1">
                <a:solidFill>
                  <a:srgbClr val="15704D"/>
                </a:solidFill>
                <a:latin typeface="Pretendard Medium"/>
                <a:ea typeface="Pretendard Medium"/>
              </a:rPr>
              <a:t>에포크</a:t>
            </a:r>
            <a:r>
              <a:rPr lang="ko-KR" altLang="en-US" sz="2800" b="0" i="0" u="none" strike="noStrike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 </a:t>
            </a:r>
            <a:r>
              <a:rPr lang="en-US" altLang="ko-KR" sz="2800" b="0" i="0" u="none" strike="noStrike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10</a:t>
            </a:r>
            <a:r>
              <a:rPr lang="ko-KR" altLang="en-US" sz="2800" b="0" i="0" u="none" strike="noStrike" spc="-200" dirty="0" err="1">
                <a:solidFill>
                  <a:srgbClr val="15704D"/>
                </a:solidFill>
                <a:latin typeface="Pretendard Medium"/>
                <a:ea typeface="Pretendard Medium"/>
              </a:rPr>
              <a:t>으로</a:t>
            </a:r>
            <a:r>
              <a:rPr lang="ko-KR" altLang="en-US" sz="2800" b="0" i="0" u="none" strike="noStrike" spc="-200" dirty="0">
                <a:solidFill>
                  <a:srgbClr val="15704D"/>
                </a:solidFill>
                <a:latin typeface="Pretendard Medium"/>
                <a:ea typeface="Pretendard Medium"/>
              </a:rPr>
              <a:t> 학습 설정</a:t>
            </a:r>
            <a:endParaRPr lang="en-US" sz="2800" b="0" i="0" u="none" strike="noStrike" spc="-200" dirty="0">
              <a:solidFill>
                <a:srgbClr val="15704D"/>
              </a:solidFill>
              <a:latin typeface="Pretendard Medium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90934D-E77B-D9A8-F7A2-4EBB4994E0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0" y="4000500"/>
            <a:ext cx="7289800" cy="1498600"/>
          </a:xfrm>
          <a:prstGeom prst="rect">
            <a:avLst/>
          </a:prstGeom>
        </p:spPr>
      </p:pic>
      <p:sp>
        <p:nvSpPr>
          <p:cNvPr id="26" name="TextBox 10">
            <a:extLst>
              <a:ext uri="{FF2B5EF4-FFF2-40B4-BE49-F238E27FC236}">
                <a16:creationId xmlns:a16="http://schemas.microsoft.com/office/drawing/2014/main" id="{865909C7-1362-6301-4AA3-3323F6AA49AE}"/>
              </a:ext>
            </a:extLst>
          </p:cNvPr>
          <p:cNvSpPr txBox="1"/>
          <p:nvPr/>
        </p:nvSpPr>
        <p:spPr>
          <a:xfrm>
            <a:off x="5334000" y="61341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15704D"/>
                </a:solidFill>
                <a:latin typeface="Pretendard SemiBold"/>
              </a:rPr>
              <a:t>#</a:t>
            </a:r>
            <a:r>
              <a:rPr lang="ko-KR" altLang="en-US" sz="2000" b="0" i="0" u="none" strike="noStrike" dirty="0">
                <a:solidFill>
                  <a:srgbClr val="15704D"/>
                </a:solidFill>
                <a:latin typeface="Pretendard SemiBold"/>
              </a:rPr>
              <a:t> 다중 클래스 분류</a:t>
            </a:r>
            <a:endParaRPr lang="en-US" sz="2000" b="0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E1F01324-46C6-7F0A-7172-7040CE73EAE7}"/>
              </a:ext>
            </a:extLst>
          </p:cNvPr>
          <p:cNvSpPr txBox="1"/>
          <p:nvPr/>
        </p:nvSpPr>
        <p:spPr>
          <a:xfrm>
            <a:off x="5334000" y="52832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15704D"/>
                </a:solidFill>
                <a:latin typeface="Pretendard SemiBold"/>
              </a:rPr>
              <a:t>#</a:t>
            </a:r>
            <a:r>
              <a:rPr lang="ko-KR" altLang="en-US" sz="2000" b="0" i="0" u="none" strike="noStrike" dirty="0">
                <a:solidFill>
                  <a:srgbClr val="15704D"/>
                </a:solidFill>
                <a:latin typeface="Pretendard SemiBold"/>
              </a:rPr>
              <a:t> 이미지 크기</a:t>
            </a:r>
            <a:endParaRPr lang="en-US" sz="2000" b="0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AC022BC4-FE27-99BE-96FE-74526395486E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A1155DE4-1DB2-E4B1-740F-8282A1902934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pic>
        <p:nvPicPr>
          <p:cNvPr id="31" name="그림 30" descr="텍스트, 멀티미디어 소프트웨어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86CF9FCA-04CE-8FF1-76AD-6B19999852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b="14675"/>
          <a:stretch/>
        </p:blipFill>
        <p:spPr>
          <a:xfrm>
            <a:off x="9696450" y="5676900"/>
            <a:ext cx="7334250" cy="125154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4FE4F-1118-CAB0-5CD8-0334A6273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0C5EDA2-E6C7-84A1-25A5-6B6AA66F4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298F856-3395-035B-A3B1-7DF071E75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A6E7FEC-69E9-B102-9510-96397A712F7C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200" dirty="0">
                <a:solidFill>
                  <a:srgbClr val="F7EFE2"/>
                </a:solidFill>
                <a:latin typeface="Pretendard SemiBold"/>
              </a:rPr>
              <a:t>10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9FB29F26-F080-93CB-DDF1-B4FF5FC03967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E84F8CC4-63EA-00BD-8836-529587628019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pic>
        <p:nvPicPr>
          <p:cNvPr id="8" name="그림 7" descr="텍스트, 소프트웨어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9F7F076-45F1-3231-3C04-59B6CADF0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4" y="1854200"/>
            <a:ext cx="17120216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3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B5F0EC-F105-5DE7-E708-723FE44CA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B49B88E-06CC-64E9-680C-65E9425D9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1DF148C-D25D-229B-C054-80E61229D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EEC635BB-5898-D8EB-6EC3-2F371029C295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200" dirty="0">
                <a:solidFill>
                  <a:srgbClr val="F7EFE2"/>
                </a:solidFill>
                <a:latin typeface="Pretendard SemiBold"/>
              </a:rPr>
              <a:t>10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D3D48082-699C-DC1F-DAE8-4350F996D43C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1B4FA5A0-4620-77AA-A147-368A1950B6EB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pic>
        <p:nvPicPr>
          <p:cNvPr id="6" name="그림 5" descr="텍스트, 소프트웨어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B7FC349-C0E8-3C0A-A1F4-A73B30373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49" y="1562100"/>
            <a:ext cx="15848907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5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145C2F-D2FE-F1AC-E149-232AE6B91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7E590EF-58B8-8E03-DC39-3AFAA0FD9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912E8DF-E067-E118-D59C-374EBDB0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87604B1-EA4E-8E26-E606-7A461FE40696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200" dirty="0">
                <a:solidFill>
                  <a:srgbClr val="F7EFE2"/>
                </a:solidFill>
                <a:latin typeface="Pretendard SemiBold"/>
              </a:rPr>
              <a:t>10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7E385AF6-E98F-D6C7-1A07-4745E4843510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96157E8B-8B62-8FEB-D76A-C247FE8024B6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pic>
        <p:nvPicPr>
          <p:cNvPr id="16" name="그림 15" descr="텍스트, 소프트웨어, 멀티미디어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B3CC540-642B-14FD-06E8-9287034B8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066800"/>
            <a:ext cx="12433704" cy="8064090"/>
          </a:xfrm>
          <a:prstGeom prst="rect">
            <a:avLst/>
          </a:prstGeom>
        </p:spPr>
      </p:pic>
      <p:pic>
        <p:nvPicPr>
          <p:cNvPr id="19" name="그림 18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31E3D7BE-1C68-8E38-DA59-B8B9E47FB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6"/>
          <a:stretch/>
        </p:blipFill>
        <p:spPr>
          <a:xfrm>
            <a:off x="215496" y="1066390"/>
            <a:ext cx="10008407" cy="803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73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400" y="3937000"/>
            <a:ext cx="7099300" cy="375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-5400000">
            <a:off x="4546600" y="-419100"/>
            <a:ext cx="762000" cy="70993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146800" y="5829300"/>
            <a:ext cx="59944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-5400000">
            <a:off x="12846050" y="-400050"/>
            <a:ext cx="762000" cy="7099300"/>
          </a:xfrm>
          <a:prstGeom prst="rect">
            <a:avLst/>
          </a:prstGeom>
          <a:effectLst>
            <a:outerShdw blurRad="5783" dist="70338" dir="8100000">
              <a:srgbClr val="000000">
                <a:alpha val="1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1F1F1"/>
                </a:solidFill>
                <a:latin typeface="Pretendard Semi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84400" y="2882900"/>
            <a:ext cx="5499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ea typeface="Pretendard SemiBold"/>
              </a:rPr>
              <a:t>배경</a:t>
            </a:r>
            <a:endParaRPr lang="ko-KR" sz="3000" b="0" i="0" u="none" strike="noStrike" dirty="0">
              <a:solidFill>
                <a:srgbClr val="15704D"/>
              </a:solidFill>
              <a:ea typeface="Pretendard Semi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744200" y="2882900"/>
            <a:ext cx="5194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ea typeface="Pretendard SemiBold"/>
              </a:rPr>
              <a:t>필요성</a:t>
            </a:r>
            <a:endParaRPr lang="ko-KR" sz="3000" b="0" i="0" u="none" strike="noStrike" dirty="0">
              <a:solidFill>
                <a:srgbClr val="15704D"/>
              </a:solidFill>
              <a:ea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0259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서론 </a:t>
            </a:r>
            <a:r>
              <a:rPr lang="en-US" altLang="ko-KR" sz="6000" b="1" i="0" u="none" strike="noStrike" dirty="0">
                <a:solidFill>
                  <a:srgbClr val="15704D"/>
                </a:solidFill>
                <a:ea typeface="GangwonEduPower"/>
              </a:rPr>
              <a:t>/</a:t>
            </a:r>
            <a:r>
              <a:rPr lang="ko-KR" altLang="en-US" sz="6000" b="1" i="0" u="none" strike="noStrike" dirty="0">
                <a:solidFill>
                  <a:srgbClr val="15704D"/>
                </a:solidFill>
                <a:ea typeface="GangwonEduPower"/>
              </a:rPr>
              <a:t> </a:t>
            </a: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필요성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791123" y="8255000"/>
            <a:ext cx="710565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altLang="en-US" sz="2500" b="1" u="none" strike="noStrike" spc="-100" dirty="0">
                <a:solidFill>
                  <a:srgbClr val="15704D"/>
                </a:solidFill>
                <a:latin typeface="Arial Narrow" panose="020B0604020202020204" pitchFamily="34" charset="0"/>
                <a:ea typeface="Pretendard Medium"/>
                <a:cs typeface="Arial Narrow" panose="020B0604020202020204" pitchFamily="34" charset="0"/>
              </a:rPr>
              <a:t>음식 이미지를 자동으로 분류하여 영양 성분을 예측하면 개인 맞춤형 영양 관리가 가능하며</a:t>
            </a:r>
            <a:r>
              <a:rPr lang="en-US" altLang="ko-KR" sz="2500" b="1" u="none" strike="noStrike" spc="-100" dirty="0">
                <a:solidFill>
                  <a:srgbClr val="15704D"/>
                </a:solidFill>
                <a:latin typeface="Arial Narrow" panose="020B0604020202020204" pitchFamily="34" charset="0"/>
                <a:ea typeface="Pretendard Medium"/>
                <a:cs typeface="Arial Narrow" panose="020B0604020202020204" pitchFamily="34" charset="0"/>
              </a:rPr>
              <a:t>,</a:t>
            </a:r>
            <a:r>
              <a:rPr lang="ko-KR" altLang="en-US" sz="2500" b="1" u="none" strike="noStrike" spc="-100" dirty="0">
                <a:solidFill>
                  <a:srgbClr val="15704D"/>
                </a:solidFill>
                <a:latin typeface="Arial Narrow" panose="020B0604020202020204" pitchFamily="34" charset="0"/>
                <a:ea typeface="Pretendard Medium"/>
                <a:cs typeface="Arial Narrow" panose="020B0604020202020204" pitchFamily="34" charset="0"/>
              </a:rPr>
              <a:t> </a:t>
            </a:r>
            <a:endParaRPr lang="en-US" altLang="ko-KR" sz="2500" b="1" u="none" strike="noStrike" spc="-100" dirty="0">
              <a:solidFill>
                <a:srgbClr val="15704D"/>
              </a:solidFill>
              <a:latin typeface="Arial Narrow" panose="020B0604020202020204" pitchFamily="34" charset="0"/>
              <a:ea typeface="Pretendard Medium"/>
              <a:cs typeface="Arial Narrow" panose="020B0604020202020204" pitchFamily="34" charset="0"/>
            </a:endParaRPr>
          </a:p>
          <a:p>
            <a:pPr lvl="0" algn="ctr">
              <a:lnSpc>
                <a:spcPct val="83000"/>
              </a:lnSpc>
            </a:pPr>
            <a:r>
              <a:rPr lang="ko-KR" altLang="en-US" sz="2500" b="1" u="none" strike="noStrike" spc="-100" dirty="0">
                <a:solidFill>
                  <a:srgbClr val="15704D"/>
                </a:solidFill>
                <a:latin typeface="Arial Narrow" panose="020B0604020202020204" pitchFamily="34" charset="0"/>
                <a:ea typeface="Pretendard Medium"/>
                <a:cs typeface="Arial Narrow" panose="020B0604020202020204" pitchFamily="34" charset="0"/>
              </a:rPr>
              <a:t>이는 건강 증진과 식습관 개선에 기여할 수 있음</a:t>
            </a:r>
            <a:endParaRPr lang="ko-KR" sz="2500" b="1" u="none" strike="noStrike" spc="-100" dirty="0">
              <a:solidFill>
                <a:srgbClr val="15704D"/>
              </a:solidFill>
              <a:latin typeface="Arial Narrow" panose="020B0604020202020204" pitchFamily="34" charset="0"/>
              <a:ea typeface="Pretendard Medium"/>
              <a:cs typeface="Arial Narrow" panose="020B0604020202020204" pitchFamily="34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420600" y="7353300"/>
            <a:ext cx="4254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*</a:t>
            </a:r>
            <a:r>
              <a:rPr lang="ko-KR" sz="1200" b="0" i="0" u="none" strike="noStrike">
                <a:solidFill>
                  <a:srgbClr val="FFFFFF"/>
                </a:solidFill>
                <a:ea typeface="Pretendard Regular"/>
              </a:rPr>
              <a:t>페이지</a:t>
            </a: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FFFFFF"/>
                </a:solidFill>
                <a:ea typeface="Pretendard Regular"/>
              </a:rPr>
              <a:t>내</a:t>
            </a: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FFFFFF"/>
                </a:solidFill>
                <a:ea typeface="Pretendard Regular"/>
              </a:rPr>
              <a:t>인물</a:t>
            </a: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FFFFFF"/>
                </a:solidFill>
                <a:ea typeface="Pretendard Regular"/>
              </a:rPr>
              <a:t>사진은</a:t>
            </a: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FFFFFF"/>
                </a:solidFill>
                <a:ea typeface="Pretendard Regular"/>
              </a:rPr>
              <a:t>예시</a:t>
            </a: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FFFFFF"/>
                </a:solidFill>
                <a:ea typeface="Pretendard Regular"/>
              </a:rPr>
              <a:t>이미지입니다</a:t>
            </a: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pic>
        <p:nvPicPr>
          <p:cNvPr id="1026" name="Picture 2" descr="Flat lay of family hands eating healthy food. Vegan lunch table top view.  Baked vegetables, fresh salad, berries, bread on a white background Stock  Photo - Alamy">
            <a:extLst>
              <a:ext uri="{FF2B5EF4-FFF2-40B4-BE49-F238E27FC236}">
                <a16:creationId xmlns:a16="http://schemas.microsoft.com/office/drawing/2014/main" id="{044D37D6-667A-AD23-A5D6-6472762700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30" b="11757"/>
          <a:stretch/>
        </p:blipFill>
        <p:spPr bwMode="auto">
          <a:xfrm>
            <a:off x="1377949" y="3933325"/>
            <a:ext cx="7099300" cy="383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trition AI - The Best AI Solution for Nutrition Tracking">
            <a:extLst>
              <a:ext uri="{FF2B5EF4-FFF2-40B4-BE49-F238E27FC236}">
                <a16:creationId xmlns:a16="http://schemas.microsoft.com/office/drawing/2014/main" id="{4AC2B984-FC39-82EF-FFDF-24E7D6653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399" y="3924300"/>
            <a:ext cx="7105651" cy="387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8C0D0C46-F1FA-C03E-502F-23EF413712A5}"/>
              </a:ext>
            </a:extLst>
          </p:cNvPr>
          <p:cNvSpPr txBox="1"/>
          <p:nvPr/>
        </p:nvSpPr>
        <p:spPr>
          <a:xfrm>
            <a:off x="1336963" y="8267700"/>
            <a:ext cx="710565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altLang="en-US" sz="2500" b="1" spc="-100" dirty="0">
                <a:solidFill>
                  <a:srgbClr val="15704D"/>
                </a:solidFill>
                <a:latin typeface="Arial Narrow" panose="020B0604020202020204" pitchFamily="34" charset="0"/>
                <a:ea typeface="Pretendard Medium"/>
                <a:cs typeface="Arial Narrow" panose="020B0604020202020204" pitchFamily="34" charset="0"/>
              </a:rPr>
              <a:t>현대 사회에서 건강한 식단 관리의 중요성이 </a:t>
            </a:r>
            <a:endParaRPr lang="en-US" altLang="ko-KR" sz="2500" b="1" spc="-100" dirty="0">
              <a:solidFill>
                <a:srgbClr val="15704D"/>
              </a:solidFill>
              <a:latin typeface="Arial Narrow" panose="020B0604020202020204" pitchFamily="34" charset="0"/>
              <a:ea typeface="Pretendard Medium"/>
              <a:cs typeface="Arial Narrow" panose="020B0604020202020204" pitchFamily="34" charset="0"/>
            </a:endParaRPr>
          </a:p>
          <a:p>
            <a:pPr lvl="0" algn="ctr">
              <a:lnSpc>
                <a:spcPct val="83000"/>
              </a:lnSpc>
            </a:pPr>
            <a:r>
              <a:rPr lang="ko-KR" altLang="en-US" sz="2500" b="1" spc="-100" dirty="0">
                <a:solidFill>
                  <a:srgbClr val="15704D"/>
                </a:solidFill>
                <a:latin typeface="Arial Narrow" panose="020B0604020202020204" pitchFamily="34" charset="0"/>
                <a:ea typeface="Pretendard Medium"/>
                <a:cs typeface="Arial Narrow" panose="020B0604020202020204" pitchFamily="34" charset="0"/>
              </a:rPr>
              <a:t>증가하고 있으며</a:t>
            </a:r>
            <a:r>
              <a:rPr lang="en-US" altLang="ko-KR" sz="2500" b="1" spc="-100" dirty="0">
                <a:solidFill>
                  <a:srgbClr val="15704D"/>
                </a:solidFill>
                <a:latin typeface="Arial Narrow" panose="020B0604020202020204" pitchFamily="34" charset="0"/>
                <a:ea typeface="Pretendard Medium"/>
                <a:cs typeface="Arial Narrow" panose="020B0604020202020204" pitchFamily="34" charset="0"/>
              </a:rPr>
              <a:t>,</a:t>
            </a:r>
            <a:r>
              <a:rPr lang="ko-KR" altLang="en-US" sz="2500" b="1" spc="-100" dirty="0">
                <a:solidFill>
                  <a:srgbClr val="15704D"/>
                </a:solidFill>
                <a:latin typeface="Arial Narrow" panose="020B0604020202020204" pitchFamily="34" charset="0"/>
                <a:ea typeface="Pretendard Medium"/>
                <a:cs typeface="Arial Narrow" panose="020B0604020202020204" pitchFamily="34" charset="0"/>
              </a:rPr>
              <a:t> 많은 사람들이 섭취하는 </a:t>
            </a:r>
            <a:endParaRPr lang="en-US" altLang="ko-KR" sz="2500" b="1" spc="-100" dirty="0">
              <a:solidFill>
                <a:srgbClr val="15704D"/>
              </a:solidFill>
              <a:latin typeface="Arial Narrow" panose="020B0604020202020204" pitchFamily="34" charset="0"/>
              <a:ea typeface="Pretendard Medium"/>
              <a:cs typeface="Arial Narrow" panose="020B0604020202020204" pitchFamily="34" charset="0"/>
            </a:endParaRPr>
          </a:p>
          <a:p>
            <a:pPr lvl="0" algn="ctr">
              <a:lnSpc>
                <a:spcPct val="83000"/>
              </a:lnSpc>
            </a:pPr>
            <a:r>
              <a:rPr lang="ko-KR" altLang="en-US" sz="2500" b="1" spc="-100" dirty="0">
                <a:solidFill>
                  <a:srgbClr val="15704D"/>
                </a:solidFill>
                <a:latin typeface="Arial Narrow" panose="020B0604020202020204" pitchFamily="34" charset="0"/>
                <a:ea typeface="Pretendard Medium"/>
                <a:cs typeface="Arial Narrow" panose="020B0604020202020204" pitchFamily="34" charset="0"/>
              </a:rPr>
              <a:t>음식의 종류와 영양소를 알고 싶어함</a:t>
            </a:r>
            <a:endParaRPr lang="ko-KR" sz="2500" b="1" u="none" strike="noStrike" spc="-100" dirty="0">
              <a:solidFill>
                <a:srgbClr val="15704D"/>
              </a:solidFill>
              <a:latin typeface="Arial Narrow" panose="020B0604020202020204" pitchFamily="34" charset="0"/>
              <a:ea typeface="Pretendard Medium"/>
              <a:cs typeface="Arial Narrow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4076700"/>
            <a:ext cx="57658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6019800"/>
            <a:ext cx="58039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-5400000">
            <a:off x="1930400" y="2209800"/>
            <a:ext cx="762000" cy="18542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-5400000">
            <a:off x="1930400" y="4191000"/>
            <a:ext cx="762000" cy="18542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-5400000">
            <a:off x="1930400" y="6007100"/>
            <a:ext cx="762000" cy="18542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관련 연구</a:t>
            </a:r>
            <a:r>
              <a:rPr lang="ko-KR" altLang="en-US" sz="6000" b="1" i="0" u="none" strike="noStrike" dirty="0">
                <a:solidFill>
                  <a:srgbClr val="15704D"/>
                </a:solidFill>
                <a:ea typeface="GangwonEduPower"/>
              </a:rPr>
              <a:t> </a:t>
            </a:r>
            <a:r>
              <a:rPr lang="en-US" altLang="ko-KR" sz="6000" b="1" i="0" u="none" strike="noStrike" dirty="0">
                <a:solidFill>
                  <a:srgbClr val="15704D"/>
                </a:solidFill>
                <a:ea typeface="GangwonEduPower"/>
              </a:rPr>
              <a:t>/</a:t>
            </a:r>
            <a:r>
              <a:rPr lang="ko-KR" altLang="en-US" sz="6000" b="1" i="0" u="none" strike="noStrike" dirty="0">
                <a:solidFill>
                  <a:srgbClr val="15704D"/>
                </a:solidFill>
                <a:ea typeface="GangwonEduPower"/>
              </a:rPr>
              <a:t> </a:t>
            </a: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내용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632200" y="2781300"/>
            <a:ext cx="35306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1" i="0" u="none" strike="noStrike" spc="-200" dirty="0">
                <a:solidFill>
                  <a:srgbClr val="15704D"/>
                </a:solidFill>
                <a:latin typeface="Pretendard Medium"/>
              </a:rPr>
              <a:t>Food-101</a:t>
            </a:r>
            <a:r>
              <a:rPr lang="ko-KR" altLang="en-US" sz="2500" b="1" i="0" u="none" strike="noStrike" spc="-200" dirty="0">
                <a:solidFill>
                  <a:srgbClr val="15704D"/>
                </a:solidFill>
                <a:latin typeface="Pretendard Medium"/>
              </a:rPr>
              <a:t> 데이터셋을 사용한 음식 분류 연구</a:t>
            </a:r>
            <a:endParaRPr lang="en-US" sz="2500" b="1" i="0" u="none" strike="noStrike" spc="-200" dirty="0">
              <a:solidFill>
                <a:srgbClr val="15704D"/>
              </a:solidFill>
              <a:latin typeface="Pretendard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98600" y="2895600"/>
            <a:ext cx="1638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>
                <a:solidFill>
                  <a:srgbClr val="15704D"/>
                </a:solidFill>
                <a:ea typeface="Pretendard SemiBold"/>
              </a:rPr>
              <a:t>관련 연구</a:t>
            </a:r>
            <a:endParaRPr lang="ko-KR" sz="3000" b="0" i="0" u="none" strike="noStrike" dirty="0">
              <a:solidFill>
                <a:srgbClr val="15704D"/>
              </a:solidFill>
              <a:ea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30600" y="4382518"/>
            <a:ext cx="4495800" cy="51968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400" b="1" i="0" u="none" strike="noStrike" spc="-200" dirty="0">
                <a:solidFill>
                  <a:srgbClr val="15704D"/>
                </a:solidFill>
                <a:ea typeface="Pretendard Medium"/>
              </a:rPr>
              <a:t>이 데이터셋을 활용한 연구들은 </a:t>
            </a:r>
            <a:r>
              <a:rPr lang="en-US" altLang="ko-KR" sz="2400" b="1" i="0" u="none" strike="noStrike" spc="-200" dirty="0">
                <a:solidFill>
                  <a:srgbClr val="15704D"/>
                </a:solidFill>
                <a:ea typeface="Pretendard Medium"/>
              </a:rPr>
              <a:t>CNN(Convolutional Neural Network)</a:t>
            </a:r>
            <a:r>
              <a:rPr lang="ko-KR" altLang="en-US" sz="2400" b="1" i="0" u="none" strike="noStrike" spc="-200" dirty="0">
                <a:solidFill>
                  <a:srgbClr val="15704D"/>
                </a:solidFill>
                <a:ea typeface="Pretendard Medium"/>
              </a:rPr>
              <a:t>을 주로 사용하여 높은 성능을 달성</a:t>
            </a:r>
            <a:endParaRPr lang="ko-KR" sz="2400" b="1" i="0" u="none" strike="noStrike" spc="-200" dirty="0">
              <a:solidFill>
                <a:srgbClr val="15704D"/>
              </a:solidFill>
              <a:ea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98600" y="4876800"/>
            <a:ext cx="1638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ea typeface="Pretendard SemiBold"/>
              </a:rPr>
              <a:t>내용</a:t>
            </a:r>
            <a:endParaRPr lang="ko-KR" sz="3000" b="0" i="0" u="none" strike="noStrike" dirty="0">
              <a:solidFill>
                <a:srgbClr val="15704D"/>
              </a:solidFill>
              <a:ea typeface="Pretendard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505200" y="6299200"/>
            <a:ext cx="44577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1" spc="-200" dirty="0" err="1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딥러닝을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사용해 음식 이미지를 보고 음식 종류를 인식하며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영양 정보를 제공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98600" y="6692900"/>
            <a:ext cx="1638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ea typeface="Pretendard SemiBold"/>
              </a:rPr>
              <a:t>목표</a:t>
            </a:r>
            <a:endParaRPr lang="ko-KR" sz="3000" b="0" i="0" u="none" strike="noStrike" dirty="0">
              <a:solidFill>
                <a:srgbClr val="15704D"/>
              </a:solidFill>
              <a:ea typeface="Pretendard Semi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Pretendard SemiBold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420600" y="8407400"/>
            <a:ext cx="4254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*</a:t>
            </a:r>
            <a:r>
              <a:rPr lang="ko-KR" sz="1200" b="0" i="0" u="none" strike="noStrike">
                <a:solidFill>
                  <a:srgbClr val="FFFFFF"/>
                </a:solidFill>
                <a:ea typeface="Pretendard Regular"/>
              </a:rPr>
              <a:t>페이지</a:t>
            </a: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FFFFFF"/>
                </a:solidFill>
                <a:ea typeface="Pretendard Regular"/>
              </a:rPr>
              <a:t>내</a:t>
            </a: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FFFFFF"/>
                </a:solidFill>
                <a:ea typeface="Pretendard Regular"/>
              </a:rPr>
              <a:t>인물</a:t>
            </a: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FFFFFF"/>
                </a:solidFill>
                <a:ea typeface="Pretendard Regular"/>
              </a:rPr>
              <a:t>사진은</a:t>
            </a: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FFFFFF"/>
                </a:solidFill>
                <a:ea typeface="Pretendard Regular"/>
              </a:rPr>
              <a:t>예시</a:t>
            </a: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FFFFFF"/>
                </a:solidFill>
                <a:ea typeface="Pretendard Regular"/>
              </a:rPr>
              <a:t>이미지입니다</a:t>
            </a:r>
            <a:r>
              <a:rPr lang="en-US" sz="12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id="22" name="그림 21" descr="텍스트, 소프트웨어, 웹 페이지, 컴퓨터 아이콘이(가) 표시된 사진&#10;&#10;자동 생성된 설명">
            <a:extLst>
              <a:ext uri="{FF2B5EF4-FFF2-40B4-BE49-F238E27FC236}">
                <a16:creationId xmlns:a16="http://schemas.microsoft.com/office/drawing/2014/main" id="{BC64460A-86B0-CC2D-8D6C-129271B0E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2552700"/>
            <a:ext cx="8775700" cy="61942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997700" y="3937000"/>
            <a:ext cx="4292600" cy="4038600"/>
          </a:xfrm>
          <a:prstGeom prst="rect">
            <a:avLst/>
          </a:prstGeom>
          <a:effectLst>
            <a:outerShdw blurRad="60893" dist="155304" dir="2700000">
              <a:srgbClr val="000000">
                <a:alpha val="1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549400" y="3937000"/>
            <a:ext cx="4292600" cy="4038600"/>
          </a:xfrm>
          <a:prstGeom prst="rect">
            <a:avLst/>
          </a:prstGeom>
          <a:effectLst>
            <a:outerShdw blurRad="60893" dist="155304" dir="2700000">
              <a:srgbClr val="000000">
                <a:alpha val="1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446000" y="3937000"/>
            <a:ext cx="4292600" cy="4038600"/>
          </a:xfrm>
          <a:prstGeom prst="rect">
            <a:avLst/>
          </a:prstGeom>
          <a:effectLst>
            <a:outerShdw blurRad="60999" dist="155439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-5400000">
            <a:off x="3314700" y="1905000"/>
            <a:ext cx="762000" cy="24384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-5400000">
            <a:off x="8763000" y="1905000"/>
            <a:ext cx="762000" cy="24384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-5400000">
            <a:off x="14211300" y="1905000"/>
            <a:ext cx="762000" cy="24384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40259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sz="6000" b="0" i="0" u="none" strike="noStrike" dirty="0">
                <a:solidFill>
                  <a:srgbClr val="15704D"/>
                </a:solidFill>
                <a:ea typeface="GangwonEduPower"/>
              </a:rPr>
              <a:t>프로</a:t>
            </a: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젝트</a:t>
            </a:r>
            <a:r>
              <a:rPr lang="en-US" sz="6000" b="0" i="0" u="none" strike="noStrike" dirty="0">
                <a:solidFill>
                  <a:srgbClr val="15704D"/>
                </a:solidFill>
                <a:latin typeface="GangwonEduPower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ea typeface="GangwonEduPower"/>
              </a:rPr>
              <a:t>목표</a:t>
            </a:r>
            <a:r>
              <a:rPr lang="en-US" sz="6000" b="0" i="0" u="none" strike="noStrike" dirty="0">
                <a:solidFill>
                  <a:srgbClr val="15704D"/>
                </a:solidFill>
                <a:latin typeface="GangwonEduPower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ea typeface="GangwonEduPower"/>
              </a:rPr>
              <a:t>및</a:t>
            </a:r>
            <a:r>
              <a:rPr lang="en-US" sz="6000" b="0" i="0" u="none" strike="noStrike" dirty="0">
                <a:solidFill>
                  <a:srgbClr val="15704D"/>
                </a:solidFill>
                <a:latin typeface="GangwonEduPower"/>
              </a:rPr>
              <a:t> </a:t>
            </a: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개요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620000" y="8509000"/>
            <a:ext cx="3035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68890"/>
              </a:lnSpc>
            </a:pPr>
            <a:r>
              <a:rPr lang="ko-KR" altLang="en-US" sz="2800" b="1" spc="-200" dirty="0">
                <a:solidFill>
                  <a:srgbClr val="15704D"/>
                </a:solidFill>
                <a:ea typeface="Pretendard Medium"/>
              </a:rPr>
              <a:t>모델 학습 및 평가</a:t>
            </a:r>
            <a:endParaRPr lang="ko-KR" sz="2800" b="1" i="0" u="none" strike="noStrike" spc="-200" dirty="0">
              <a:solidFill>
                <a:srgbClr val="15704D"/>
              </a:solidFill>
              <a:ea typeface="Pretendard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255500" y="8420100"/>
            <a:ext cx="4673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b="1" i="0" u="none" strike="noStrike" spc="-200" dirty="0">
                <a:solidFill>
                  <a:srgbClr val="15704D"/>
                </a:solidFill>
                <a:ea typeface="Pretendard Medium"/>
              </a:rPr>
              <a:t>최종 결과 및 분석</a:t>
            </a:r>
            <a:endParaRPr lang="ko-KR" sz="2800" b="1" i="0" u="none" strike="noStrike" spc="-200" dirty="0">
              <a:solidFill>
                <a:srgbClr val="15704D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95400" y="8509000"/>
            <a:ext cx="4800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68890"/>
              </a:lnSpc>
            </a:pPr>
            <a:r>
              <a:rPr lang="ko-KR" altLang="en-US" sz="2800" b="1" i="0" u="none" strike="noStrike" spc="-200" dirty="0">
                <a:solidFill>
                  <a:srgbClr val="15704D"/>
                </a:solidFill>
                <a:ea typeface="Pretendard Medium"/>
              </a:rPr>
              <a:t>데이터 수집</a:t>
            </a:r>
            <a:r>
              <a:rPr lang="en-US" altLang="ko-KR" sz="2800" b="1" i="0" u="none" strike="noStrike" spc="-200" dirty="0">
                <a:solidFill>
                  <a:srgbClr val="15704D"/>
                </a:solidFill>
                <a:ea typeface="Pretendard Medium"/>
              </a:rPr>
              <a:t>,</a:t>
            </a:r>
            <a:r>
              <a:rPr lang="ko-KR" altLang="en-US" sz="2800" b="1" i="0" u="none" strike="noStrike" spc="-200" dirty="0">
                <a:solidFill>
                  <a:srgbClr val="15704D"/>
                </a:solidFill>
                <a:ea typeface="Pretendard Medium"/>
              </a:rPr>
              <a:t> </a:t>
            </a:r>
            <a:r>
              <a:rPr lang="ko-KR" altLang="en-US" sz="2800" b="1" i="0" u="none" strike="noStrike" spc="-200" dirty="0" err="1">
                <a:solidFill>
                  <a:srgbClr val="15704D"/>
                </a:solidFill>
                <a:ea typeface="Pretendard Medium"/>
              </a:rPr>
              <a:t>전처리</a:t>
            </a:r>
            <a:endParaRPr lang="ko-KR" sz="2800" b="1" i="0" u="none" strike="noStrike" spc="-200" dirty="0">
              <a:solidFill>
                <a:srgbClr val="15704D"/>
              </a:solidFill>
              <a:ea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425700" y="2882900"/>
            <a:ext cx="2603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>
                <a:solidFill>
                  <a:srgbClr val="15704D"/>
                </a:solidFill>
                <a:ea typeface="Pretendard SemiBold"/>
              </a:rPr>
              <a:t>데이터 수집</a:t>
            </a:r>
            <a:endParaRPr lang="ko-KR" sz="3000" b="0" i="0" u="none" strike="noStrike" dirty="0">
              <a:solidFill>
                <a:srgbClr val="15704D"/>
              </a:solidFill>
              <a:ea typeface="Pretendard Semi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366000" y="2882900"/>
            <a:ext cx="3568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>
                <a:solidFill>
                  <a:srgbClr val="15704D"/>
                </a:solidFill>
                <a:ea typeface="Pretendard SemiBold"/>
              </a:rPr>
              <a:t>모델 학습</a:t>
            </a:r>
            <a:endParaRPr lang="ko-KR" sz="3000" b="0" i="0" u="none" strike="noStrike" dirty="0">
              <a:solidFill>
                <a:srgbClr val="15704D"/>
              </a:solidFill>
              <a:ea typeface="Pretendard Semi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814300" y="2882900"/>
            <a:ext cx="3568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ea typeface="Pretendard SemiBold"/>
              </a:rPr>
              <a:t>결과 분석</a:t>
            </a:r>
            <a:endParaRPr lang="ko-KR" sz="3000" b="0" i="0" u="none" strike="noStrike" dirty="0">
              <a:solidFill>
                <a:srgbClr val="15704D"/>
              </a:solidFill>
              <a:ea typeface="Pretendard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200" dirty="0">
                <a:solidFill>
                  <a:srgbClr val="F1F1F1"/>
                </a:solidFill>
                <a:latin typeface="Pretendard SemiBold"/>
              </a:rPr>
              <a:t>03</a:t>
            </a:r>
            <a:endParaRPr lang="en-US" sz="2200" b="0" i="0" u="none" strike="noStrike" dirty="0">
              <a:solidFill>
                <a:srgbClr val="F1F1F1"/>
              </a:solidFill>
              <a:latin typeface="Pretendard SemiBold"/>
            </a:endParaRP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0A857DF0-813B-9782-E087-6A65DEC54839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17CFAD1E-32AB-C4C6-1183-569891C9A6AD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FA758A9-32F3-F3A1-53E0-F47D39FDDF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0968" y="4457700"/>
            <a:ext cx="3113232" cy="311323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DC18ACB-E8A0-BD86-4CE7-812A1DA2CE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7641" y="4233141"/>
            <a:ext cx="3120159" cy="312015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E8B9822-D4BB-D7AF-54A3-F1E44339F8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73050" y="4305300"/>
            <a:ext cx="3251200" cy="3251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12B53E-9204-13F3-2AE2-8B764637F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2FC7BE-2D00-7C7D-9465-5518B7DAF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43E0E19-8288-D851-21F8-07E795333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89EC0EE-E82B-887C-F216-CED8895241C5}"/>
              </a:ext>
            </a:extLst>
          </p:cNvPr>
          <p:cNvSpPr txBox="1"/>
          <p:nvPr/>
        </p:nvSpPr>
        <p:spPr>
          <a:xfrm>
            <a:off x="4114800" y="12573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7200" b="1" i="0" u="none" strike="noStrike" dirty="0" err="1">
                <a:solidFill>
                  <a:srgbClr val="15704D"/>
                </a:solidFill>
                <a:ea typeface="GangwonEduPower"/>
              </a:rPr>
              <a:t>데데데데데데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1331385-C5A3-4F1A-C5D7-73D6F5B80763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Pretendard SemiBold"/>
              </a:rPr>
              <a:t>0</a:t>
            </a:r>
            <a:r>
              <a:rPr lang="en-US" altLang="ko-KR" sz="2200" dirty="0">
                <a:solidFill>
                  <a:srgbClr val="F7EFE2"/>
                </a:solidFill>
                <a:latin typeface="Pretendard SemiBold"/>
              </a:rPr>
              <a:t>4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69D4E95-2CCD-2FC8-72A2-3AC81B7CCBE0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235527E-8589-CEFC-5EAE-555328DA5C29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821E4C-089B-E611-BB3F-FD45481CC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3" y="2358256"/>
            <a:ext cx="3318718" cy="62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3BE7B1E-823D-F515-AE30-4528FFDD1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000" y="2358256"/>
            <a:ext cx="9955200" cy="62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3">
            <a:extLst>
              <a:ext uri="{FF2B5EF4-FFF2-40B4-BE49-F238E27FC236}">
                <a16:creationId xmlns:a16="http://schemas.microsoft.com/office/drawing/2014/main" id="{580360B9-7458-7229-153A-3EFADDCD8A02}"/>
              </a:ext>
            </a:extLst>
          </p:cNvPr>
          <p:cNvSpPr txBox="1"/>
          <p:nvPr/>
        </p:nvSpPr>
        <p:spPr>
          <a:xfrm>
            <a:off x="40259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ea typeface="GangwonEduPower"/>
              </a:rPr>
              <a:t>데이터 구성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619A43CF-E196-AAF7-CB20-60E61F545BD7}"/>
              </a:ext>
            </a:extLst>
          </p:cNvPr>
          <p:cNvSpPr txBox="1"/>
          <p:nvPr/>
        </p:nvSpPr>
        <p:spPr>
          <a:xfrm>
            <a:off x="13680688" y="4876800"/>
            <a:ext cx="4800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68890"/>
              </a:lnSpc>
            </a:pPr>
            <a:r>
              <a:rPr lang="ko-KR" altLang="en-US" sz="2800" b="1" spc="-200" dirty="0">
                <a:solidFill>
                  <a:srgbClr val="15704D"/>
                </a:solidFill>
                <a:ea typeface="Pretendard Medium"/>
              </a:rPr>
              <a:t>데이터 셋 종류</a:t>
            </a:r>
            <a:r>
              <a:rPr lang="en-US" altLang="ko-KR" sz="2800" b="1" spc="-200" dirty="0">
                <a:solidFill>
                  <a:srgbClr val="15704D"/>
                </a:solidFill>
                <a:ea typeface="Pretendard Medium"/>
              </a:rPr>
              <a:t>:</a:t>
            </a:r>
            <a:r>
              <a:rPr lang="ko-KR" altLang="en-US" sz="2800" b="1" spc="-200" dirty="0">
                <a:solidFill>
                  <a:srgbClr val="15704D"/>
                </a:solidFill>
                <a:ea typeface="Pretendard Medium"/>
              </a:rPr>
              <a:t> </a:t>
            </a:r>
            <a:r>
              <a:rPr lang="en-US" altLang="ko-KR" sz="2800" b="1" spc="-200" dirty="0">
                <a:solidFill>
                  <a:srgbClr val="15704D"/>
                </a:solidFill>
                <a:ea typeface="Pretendard Medium"/>
              </a:rPr>
              <a:t>Food-101</a:t>
            </a:r>
          </a:p>
          <a:p>
            <a:pPr lvl="0" algn="ctr">
              <a:lnSpc>
                <a:spcPct val="68890"/>
              </a:lnSpc>
            </a:pPr>
            <a:endParaRPr lang="en-US" altLang="ko-KR" sz="2800" b="1" i="0" u="none" strike="noStrike" spc="-200" dirty="0">
              <a:solidFill>
                <a:srgbClr val="15704D"/>
              </a:solidFill>
              <a:ea typeface="Pretendard Medium"/>
            </a:endParaRPr>
          </a:p>
          <a:p>
            <a:pPr lvl="0" algn="ctr">
              <a:lnSpc>
                <a:spcPct val="68890"/>
              </a:lnSpc>
            </a:pPr>
            <a:r>
              <a:rPr lang="ko-KR" altLang="en-US" sz="2800" b="1" i="0" u="none" strike="noStrike" spc="-200" dirty="0" err="1">
                <a:solidFill>
                  <a:srgbClr val="15704D"/>
                </a:solidFill>
                <a:ea typeface="Pretendard Medium"/>
              </a:rPr>
              <a:t>클래수</a:t>
            </a:r>
            <a:r>
              <a:rPr lang="ko-KR" altLang="en-US" sz="2800" b="1" i="0" u="none" strike="noStrike" spc="-200" dirty="0">
                <a:solidFill>
                  <a:srgbClr val="15704D"/>
                </a:solidFill>
                <a:ea typeface="Pretendard Medium"/>
              </a:rPr>
              <a:t> 수</a:t>
            </a:r>
            <a:r>
              <a:rPr lang="en-US" altLang="ko-KR" sz="2800" b="1" i="0" u="none" strike="noStrike" spc="-200" dirty="0">
                <a:solidFill>
                  <a:srgbClr val="15704D"/>
                </a:solidFill>
                <a:ea typeface="Pretendard Medium"/>
              </a:rPr>
              <a:t>:</a:t>
            </a:r>
            <a:r>
              <a:rPr lang="ko-KR" altLang="en-US" sz="2800" b="1" i="0" u="none" strike="noStrike" spc="-200" dirty="0">
                <a:solidFill>
                  <a:srgbClr val="15704D"/>
                </a:solidFill>
                <a:ea typeface="Pretendard Medium"/>
              </a:rPr>
              <a:t> </a:t>
            </a:r>
            <a:r>
              <a:rPr lang="en-US" altLang="ko-KR" sz="2800" b="1" i="0" u="none" strike="noStrike" spc="-200" dirty="0">
                <a:solidFill>
                  <a:srgbClr val="15704D"/>
                </a:solidFill>
                <a:ea typeface="Pretendard Medium"/>
              </a:rPr>
              <a:t>101</a:t>
            </a:r>
            <a:r>
              <a:rPr lang="ko-KR" altLang="en-US" sz="2800" b="1" i="0" u="none" strike="noStrike" spc="-200" dirty="0">
                <a:solidFill>
                  <a:srgbClr val="15704D"/>
                </a:solidFill>
                <a:ea typeface="Pretendard Medium"/>
              </a:rPr>
              <a:t>개 음식 종류</a:t>
            </a:r>
            <a:endParaRPr lang="en-US" altLang="ko-KR" sz="2800" b="1" i="0" u="none" strike="noStrike" spc="-200" dirty="0">
              <a:solidFill>
                <a:srgbClr val="15704D"/>
              </a:solidFill>
              <a:ea typeface="Pretendard Medium"/>
            </a:endParaRPr>
          </a:p>
          <a:p>
            <a:pPr lvl="0" algn="ctr">
              <a:lnSpc>
                <a:spcPct val="68890"/>
              </a:lnSpc>
            </a:pPr>
            <a:endParaRPr lang="en-US" altLang="ko-KR" sz="2800" b="1" spc="-200" dirty="0">
              <a:solidFill>
                <a:srgbClr val="15704D"/>
              </a:solidFill>
              <a:ea typeface="Pretendard Medium"/>
            </a:endParaRPr>
          </a:p>
          <a:p>
            <a:pPr lvl="0" algn="ctr">
              <a:lnSpc>
                <a:spcPct val="68890"/>
              </a:lnSpc>
            </a:pPr>
            <a:r>
              <a:rPr lang="ko-KR" altLang="en-US" sz="2800" b="1" i="0" u="none" strike="noStrike" spc="-200" dirty="0">
                <a:solidFill>
                  <a:srgbClr val="15704D"/>
                </a:solidFill>
                <a:ea typeface="Pretendard Medium"/>
              </a:rPr>
              <a:t>이미지 개수</a:t>
            </a:r>
            <a:r>
              <a:rPr lang="en-US" altLang="ko-KR" sz="2800" b="1" i="0" u="none" strike="noStrike" spc="-200" dirty="0">
                <a:solidFill>
                  <a:srgbClr val="15704D"/>
                </a:solidFill>
                <a:ea typeface="Pretendard Medium"/>
              </a:rPr>
              <a:t>:</a:t>
            </a:r>
            <a:r>
              <a:rPr lang="ko-KR" altLang="en-US" sz="2800" b="1" i="0" u="none" strike="noStrike" spc="-200" dirty="0">
                <a:solidFill>
                  <a:srgbClr val="15704D"/>
                </a:solidFill>
                <a:ea typeface="Pretendard Medium"/>
              </a:rPr>
              <a:t>  총 </a:t>
            </a:r>
            <a:r>
              <a:rPr lang="en-US" altLang="ko-KR" sz="2800" b="1" i="0" u="none" strike="noStrike" spc="-200" dirty="0">
                <a:solidFill>
                  <a:srgbClr val="15704D"/>
                </a:solidFill>
                <a:ea typeface="Pretendard Medium"/>
              </a:rPr>
              <a:t>101,000</a:t>
            </a:r>
            <a:r>
              <a:rPr lang="ko-KR" altLang="en-US" sz="2800" b="1" i="0" u="none" strike="noStrike" spc="-200" dirty="0">
                <a:solidFill>
                  <a:srgbClr val="15704D"/>
                </a:solidFill>
                <a:ea typeface="Pretendard Medium"/>
              </a:rPr>
              <a:t>장</a:t>
            </a:r>
            <a:endParaRPr lang="ko-KR" sz="2800" b="1" i="0" u="none" strike="noStrike" spc="-200" dirty="0">
              <a:solidFill>
                <a:srgbClr val="15704D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93701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140200" y="10287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ea typeface="GangwonEduPower"/>
              </a:rPr>
              <a:t>인공지능 모델 선택 및 구조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05</a:t>
            </a:r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8EACB82C-8180-EB82-4D41-5712F20C104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85800" y="2123819"/>
            <a:ext cx="7961662" cy="3365744"/>
          </a:xfrm>
          <a:prstGeom prst="rect">
            <a:avLst/>
          </a:prstGeom>
          <a:effectLst>
            <a:outerShdw blurRad="60893" dist="155304" dir="2700000">
              <a:srgbClr val="000000">
                <a:alpha val="10000"/>
              </a:srgbClr>
            </a:outerShdw>
          </a:effectLst>
        </p:spPr>
      </p:pic>
      <p:pic>
        <p:nvPicPr>
          <p:cNvPr id="25" name="Picture 5">
            <a:extLst>
              <a:ext uri="{FF2B5EF4-FFF2-40B4-BE49-F238E27FC236}">
                <a16:creationId xmlns:a16="http://schemas.microsoft.com/office/drawing/2014/main" id="{2C1314C4-5C53-6127-838B-705DEDA1A1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85800" y="5663956"/>
            <a:ext cx="7961662" cy="3365744"/>
          </a:xfrm>
          <a:prstGeom prst="rect">
            <a:avLst/>
          </a:prstGeom>
          <a:effectLst>
            <a:outerShdw blurRad="60893" dist="155304" dir="2700000">
              <a:srgbClr val="000000">
                <a:alpha val="10000"/>
              </a:srgbClr>
            </a:outerShdw>
          </a:effectLst>
        </p:spPr>
      </p:pic>
      <p:pic>
        <p:nvPicPr>
          <p:cNvPr id="26" name="Picture 5">
            <a:extLst>
              <a:ext uri="{FF2B5EF4-FFF2-40B4-BE49-F238E27FC236}">
                <a16:creationId xmlns:a16="http://schemas.microsoft.com/office/drawing/2014/main" id="{EAB4194B-7C99-E647-EEC3-732C4309B8A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716738" y="5663956"/>
            <a:ext cx="7961662" cy="3365744"/>
          </a:xfrm>
          <a:prstGeom prst="rect">
            <a:avLst/>
          </a:prstGeom>
          <a:effectLst>
            <a:outerShdw blurRad="60893" dist="155304" dir="2700000">
              <a:srgbClr val="000000">
                <a:alpha val="10000"/>
              </a:srgbClr>
            </a:outerShdw>
          </a:effectLst>
        </p:spPr>
      </p:pic>
      <p:pic>
        <p:nvPicPr>
          <p:cNvPr id="27" name="Picture 5">
            <a:extLst>
              <a:ext uri="{FF2B5EF4-FFF2-40B4-BE49-F238E27FC236}">
                <a16:creationId xmlns:a16="http://schemas.microsoft.com/office/drawing/2014/main" id="{53F93464-1E92-A2FA-1B93-E7C0A925BD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716738" y="2101362"/>
            <a:ext cx="7961662" cy="3365744"/>
          </a:xfrm>
          <a:prstGeom prst="rect">
            <a:avLst/>
          </a:prstGeom>
          <a:effectLst>
            <a:outerShdw blurRad="60893" dist="155304" dir="2700000">
              <a:srgbClr val="000000">
                <a:alpha val="10000"/>
              </a:srgbClr>
            </a:outerShdw>
          </a:effec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244E9D24-98E1-0F1D-FAFE-3F4A7E7EF482}"/>
              </a:ext>
            </a:extLst>
          </p:cNvPr>
          <p:cNvSpPr/>
          <p:nvPr/>
        </p:nvSpPr>
        <p:spPr>
          <a:xfrm>
            <a:off x="6210300" y="3292219"/>
            <a:ext cx="6096000" cy="45974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5C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E71D7FDA-A5A0-49A1-BD75-AA03B19A22F0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CD4587F0-3BAD-3821-14EA-A3A09D7C31A0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957CC39F-B4B7-6CF7-AF86-EDAFC1E62652}"/>
              </a:ext>
            </a:extLst>
          </p:cNvPr>
          <p:cNvSpPr txBox="1"/>
          <p:nvPr/>
        </p:nvSpPr>
        <p:spPr>
          <a:xfrm>
            <a:off x="990600" y="2400300"/>
            <a:ext cx="62484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Inception V3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는 구글에서 개발한 이미지 분류를 위한 딥러닝 모델로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매우 높은 정확도를 보여줌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대규모 데이터셋에서 미리 학습이 되어 있어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음식 데이터셋에 맞게 전이 학습을 적용하면 더 짧은 시간 안에 높은 성능을 낼 수 있음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음식 종류별 특성을 인식하는데 유리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44AE0DC5-DE78-FBF5-5915-66F924888A36}"/>
              </a:ext>
            </a:extLst>
          </p:cNvPr>
          <p:cNvSpPr txBox="1"/>
          <p:nvPr/>
        </p:nvSpPr>
        <p:spPr>
          <a:xfrm>
            <a:off x="960120" y="5981700"/>
            <a:ext cx="559308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Inception V3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모델은 특징을 추출하는 레이어들과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마지막으로 이미지를 분류하는 레이어들로 구성</a:t>
            </a:r>
            <a:endParaRPr lang="en-US" altLang="ko-KR" sz="25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주요 레이어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Convolutional Layer(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특징 추출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Pooling Layer(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차원 축소 및 특징 강화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Fully Connected Layer(</a:t>
            </a:r>
            <a:r>
              <a:rPr lang="ko-KR" altLang="en-US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최종 분류</a:t>
            </a:r>
            <a:r>
              <a:rPr lang="en-US" altLang="ko-KR" sz="25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3F280F70-D413-834F-FF6B-553CB77078B4}"/>
              </a:ext>
            </a:extLst>
          </p:cNvPr>
          <p:cNvSpPr txBox="1"/>
          <p:nvPr/>
        </p:nvSpPr>
        <p:spPr>
          <a:xfrm>
            <a:off x="10820400" y="2641600"/>
            <a:ext cx="6519545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24499"/>
              </a:lnSpc>
            </a:pP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입력과 출력 형태</a:t>
            </a:r>
            <a:r>
              <a:rPr lang="en-US" altLang="ko-KR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0" algn="r">
              <a:lnSpc>
                <a:spcPct val="124499"/>
              </a:lnSpc>
            </a:pP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224</a:t>
            </a: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224</a:t>
            </a: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이미지 입력 </a:t>
            </a:r>
            <a:r>
              <a:rPr lang="en-US" altLang="ko-KR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</a:t>
            </a: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28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r">
              <a:lnSpc>
                <a:spcPct val="124499"/>
              </a:lnSpc>
            </a:pPr>
            <a:r>
              <a:rPr lang="en-US" altLang="ko-KR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여러 </a:t>
            </a:r>
            <a:r>
              <a:rPr lang="en-US" altLang="ko-KR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Conv, Pooling, Fully Layers -&gt; </a:t>
            </a:r>
          </a:p>
          <a:p>
            <a:pPr lvl="0" algn="r">
              <a:lnSpc>
                <a:spcPct val="124499"/>
              </a:lnSpc>
            </a:pPr>
            <a:r>
              <a:rPr lang="en-US" altLang="ko-KR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101</a:t>
            </a: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개 음식 클래스 출력</a:t>
            </a:r>
            <a:endParaRPr lang="en-US" altLang="ko-KR" sz="28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969D48F9-605E-E4CE-1529-161B2C8B2FE6}"/>
              </a:ext>
            </a:extLst>
          </p:cNvPr>
          <p:cNvSpPr txBox="1"/>
          <p:nvPr/>
        </p:nvSpPr>
        <p:spPr>
          <a:xfrm>
            <a:off x="11772900" y="6146800"/>
            <a:ext cx="56007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24499"/>
              </a:lnSpc>
            </a:pP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모델 구조 전체 흐름도</a:t>
            </a:r>
            <a:r>
              <a:rPr lang="en-US" altLang="ko-KR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28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r">
              <a:lnSpc>
                <a:spcPct val="124499"/>
              </a:lnSpc>
            </a:pP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입력 이미지</a:t>
            </a: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특징 추출 레이어</a:t>
            </a:r>
            <a:r>
              <a:rPr lang="en-US" altLang="ko-KR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(Conv, Pooling)</a:t>
            </a: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ko-KR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-&gt;</a:t>
            </a: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ko-KR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Fully  Connected </a:t>
            </a: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레이어 </a:t>
            </a:r>
            <a:r>
              <a:rPr lang="en-US" altLang="ko-KR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-&gt;</a:t>
            </a: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ko-KR" sz="2800" b="1" spc="-200" dirty="0" err="1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Softmax</a:t>
            </a:r>
            <a:r>
              <a:rPr lang="ko-KR" altLang="en-US" sz="2800" b="1" spc="-200" dirty="0">
                <a:solidFill>
                  <a:srgbClr val="15704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로 최종 분류</a:t>
            </a:r>
            <a:endParaRPr lang="en-US" altLang="ko-KR" sz="2800" b="1" spc="-200" dirty="0">
              <a:solidFill>
                <a:srgbClr val="1570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Pretendard SemiBold"/>
              </a:rPr>
              <a:t>0</a:t>
            </a:r>
            <a:r>
              <a:rPr lang="en-US" altLang="ko-KR" sz="2200" b="0" i="0" u="none" strike="noStrike" dirty="0">
                <a:solidFill>
                  <a:srgbClr val="F7EFE2"/>
                </a:solidFill>
                <a:latin typeface="Pretendard SemiBold"/>
              </a:rPr>
              <a:t>6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40000" y="1104900"/>
            <a:ext cx="13385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GangwonEduPower"/>
                <a:ea typeface="GangwonEduPower"/>
              </a:rPr>
              <a:t>전이</a:t>
            </a:r>
            <a:r>
              <a:rPr lang="en-US" altLang="ko-KR" sz="6000" dirty="0">
                <a:solidFill>
                  <a:srgbClr val="15704D"/>
                </a:solidFill>
                <a:latin typeface="GangwonEduPower"/>
                <a:ea typeface="GangwonEduPower"/>
              </a:rPr>
              <a:t> </a:t>
            </a:r>
            <a:r>
              <a:rPr lang="ko-KR" altLang="en-US" sz="6000" dirty="0">
                <a:solidFill>
                  <a:srgbClr val="15704D"/>
                </a:solidFill>
                <a:latin typeface="GangwonEduPower"/>
                <a:ea typeface="GangwonEduPower"/>
              </a:rPr>
              <a:t>학습</a:t>
            </a:r>
            <a:r>
              <a:rPr lang="en-US" altLang="ko-KR" sz="6000" dirty="0">
                <a:solidFill>
                  <a:srgbClr val="15704D"/>
                </a:solidFill>
                <a:latin typeface="GangwonEduPower"/>
                <a:ea typeface="GangwonEduPower"/>
              </a:rPr>
              <a:t>(Transfer Learning)</a:t>
            </a:r>
            <a:endParaRPr lang="en-US" sz="6000" b="0" i="0" u="none" strike="noStrike" dirty="0">
              <a:solidFill>
                <a:srgbClr val="15704D"/>
              </a:solidFill>
              <a:latin typeface="GangwonEduPowe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14400" y="3586356"/>
            <a:ext cx="7620000" cy="56654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3000" b="0" i="0" u="none" strike="noStrike" dirty="0">
              <a:solidFill>
                <a:srgbClr val="15704D"/>
              </a:solidFill>
              <a:ea typeface="Pretendard Bold"/>
            </a:endParaRP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6F8704F7-DCB6-A66C-DDA1-500AFD59D10D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AA880B9F-9BA9-C0E4-4418-61F0D40E61C1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pic>
        <p:nvPicPr>
          <p:cNvPr id="2050" name="Picture 2" descr="세미나 발표 3] 머신러닝 세미나 3팀 - Transfer Learning(전이학습)">
            <a:extLst>
              <a:ext uri="{FF2B5EF4-FFF2-40B4-BE49-F238E27FC236}">
                <a16:creationId xmlns:a16="http://schemas.microsoft.com/office/drawing/2014/main" id="{F245B967-436A-DE6D-1A6A-5476F7DF7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6"/>
          <a:stretch/>
        </p:blipFill>
        <p:spPr bwMode="auto">
          <a:xfrm>
            <a:off x="2667000" y="2246313"/>
            <a:ext cx="13385800" cy="537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16">
            <a:extLst>
              <a:ext uri="{FF2B5EF4-FFF2-40B4-BE49-F238E27FC236}">
                <a16:creationId xmlns:a16="http://schemas.microsoft.com/office/drawing/2014/main" id="{B62A0203-87C1-9468-3B48-7797E79A3E9F}"/>
              </a:ext>
            </a:extLst>
          </p:cNvPr>
          <p:cNvSpPr txBox="1"/>
          <p:nvPr/>
        </p:nvSpPr>
        <p:spPr>
          <a:xfrm>
            <a:off x="-152400" y="7951787"/>
            <a:ext cx="18580100" cy="13827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68890"/>
              </a:lnSpc>
            </a:pPr>
            <a:r>
              <a:rPr lang="ko-KR" altLang="en-US" sz="3200" b="1" i="0" u="none" strike="noStrike" spc="-200" dirty="0">
                <a:solidFill>
                  <a:srgbClr val="15704D"/>
                </a:solidFill>
                <a:ea typeface="Pretendard Medium"/>
              </a:rPr>
              <a:t>대규모 데이터셋으로 미리 학습된 모델을 가져와</a:t>
            </a:r>
            <a:r>
              <a:rPr lang="en-US" altLang="ko-KR" sz="3200" b="1" i="0" u="none" strike="noStrike" spc="-200" dirty="0">
                <a:solidFill>
                  <a:srgbClr val="15704D"/>
                </a:solidFill>
                <a:ea typeface="Pretendard Medium"/>
              </a:rPr>
              <a:t>,</a:t>
            </a:r>
            <a:r>
              <a:rPr lang="ko-KR" altLang="en-US" sz="3200" b="1" i="0" u="none" strike="noStrike" spc="-200" dirty="0">
                <a:solidFill>
                  <a:srgbClr val="15704D"/>
                </a:solidFill>
                <a:ea typeface="Pretendard Medium"/>
              </a:rPr>
              <a:t> 새로운 데이터셋</a:t>
            </a:r>
            <a:r>
              <a:rPr lang="en-US" altLang="ko-KR" sz="3200" b="1" i="0" u="none" strike="noStrike" spc="-200" dirty="0">
                <a:solidFill>
                  <a:srgbClr val="15704D"/>
                </a:solidFill>
                <a:ea typeface="Pretendard Medium"/>
              </a:rPr>
              <a:t>(</a:t>
            </a:r>
            <a:r>
              <a:rPr lang="ko-KR" altLang="en-US" sz="3200" b="1" i="0" u="none" strike="noStrike" spc="-200" dirty="0">
                <a:solidFill>
                  <a:srgbClr val="15704D"/>
                </a:solidFill>
                <a:ea typeface="Pretendard Medium"/>
              </a:rPr>
              <a:t>음식 이미지</a:t>
            </a:r>
            <a:r>
              <a:rPr lang="en-US" altLang="ko-KR" sz="3200" b="1" i="0" u="none" strike="noStrike" spc="-200" dirty="0">
                <a:solidFill>
                  <a:srgbClr val="15704D"/>
                </a:solidFill>
                <a:ea typeface="Pretendard Medium"/>
              </a:rPr>
              <a:t>)</a:t>
            </a:r>
            <a:r>
              <a:rPr lang="ko-KR" altLang="en-US" sz="3200" b="1" i="0" u="none" strike="noStrike" spc="-200" dirty="0" err="1">
                <a:solidFill>
                  <a:srgbClr val="15704D"/>
                </a:solidFill>
                <a:ea typeface="Pretendard Medium"/>
              </a:rPr>
              <a:t>으로</a:t>
            </a:r>
            <a:r>
              <a:rPr lang="ko-KR" altLang="en-US" sz="3200" b="1" i="0" u="none" strike="noStrike" spc="-200" dirty="0">
                <a:solidFill>
                  <a:srgbClr val="15704D"/>
                </a:solidFill>
                <a:ea typeface="Pretendard Medium"/>
              </a:rPr>
              <a:t> 다시 학습시키는 방법</a:t>
            </a:r>
            <a:endParaRPr lang="en-US" altLang="ko-KR" sz="3200" b="1" i="0" u="none" strike="noStrike" spc="-200" dirty="0">
              <a:solidFill>
                <a:srgbClr val="15704D"/>
              </a:solidFill>
              <a:ea typeface="Pretendard Medium"/>
            </a:endParaRPr>
          </a:p>
          <a:p>
            <a:pPr lvl="0" algn="ctr">
              <a:lnSpc>
                <a:spcPct val="68890"/>
              </a:lnSpc>
            </a:pPr>
            <a:endParaRPr lang="en-US" altLang="ko-KR" sz="3200" b="1" spc="-200" dirty="0">
              <a:solidFill>
                <a:srgbClr val="15704D"/>
              </a:solidFill>
              <a:ea typeface="Pretendard Medium"/>
            </a:endParaRPr>
          </a:p>
          <a:p>
            <a:pPr lvl="0" algn="ctr">
              <a:lnSpc>
                <a:spcPct val="68890"/>
              </a:lnSpc>
            </a:pPr>
            <a:r>
              <a:rPr lang="ko-KR" altLang="en-US" sz="3200" b="1" spc="-200" dirty="0">
                <a:solidFill>
                  <a:srgbClr val="15704D"/>
                </a:solidFill>
                <a:ea typeface="Pretendard Medium"/>
              </a:rPr>
              <a:t>이를 통해 데이터가 적더라도 빠르게 높은 정확도를 얻을 수 있음</a:t>
            </a:r>
            <a:endParaRPr lang="ko-KR" sz="3200" b="1" i="0" u="none" strike="noStrike" spc="-200" dirty="0">
              <a:solidFill>
                <a:srgbClr val="15704D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2C7FBD-0394-D9A7-A4B6-71D9A1852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7B1E7B6C-F39C-41B9-80FD-50435E4F3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486A49B-1E47-2F8F-0EBB-B5EE671C3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5D1B2F6D-929D-2217-4709-C7BE9C7C4AB2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Pretendard SemiBold"/>
              </a:rPr>
              <a:t>0</a:t>
            </a:r>
            <a:r>
              <a:rPr lang="en-US" altLang="ko-KR" sz="2200" dirty="0">
                <a:solidFill>
                  <a:srgbClr val="F7EFE2"/>
                </a:solidFill>
                <a:latin typeface="Pretendard SemiBold"/>
              </a:rPr>
              <a:t>7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7EB756F-1AC7-CFDE-7515-B92F35358655}"/>
              </a:ext>
            </a:extLst>
          </p:cNvPr>
          <p:cNvSpPr txBox="1"/>
          <p:nvPr/>
        </p:nvSpPr>
        <p:spPr>
          <a:xfrm>
            <a:off x="2540000" y="1104900"/>
            <a:ext cx="13385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6000" dirty="0">
                <a:solidFill>
                  <a:srgbClr val="15704D"/>
                </a:solidFill>
                <a:latin typeface="GangwonEduPower"/>
                <a:ea typeface="GangwonEduPower"/>
              </a:rPr>
              <a:t>Inception V3</a:t>
            </a:r>
            <a:r>
              <a:rPr lang="ko-KR" altLang="en-US" sz="6000" dirty="0">
                <a:solidFill>
                  <a:srgbClr val="15704D"/>
                </a:solidFill>
                <a:latin typeface="GangwonEduPower"/>
                <a:ea typeface="GangwonEduPower"/>
              </a:rPr>
              <a:t> 모델의 전이 학습 적용 과정</a:t>
            </a:r>
            <a:endParaRPr lang="en-US" sz="6000" b="0" i="0" u="none" strike="noStrike" dirty="0">
              <a:solidFill>
                <a:srgbClr val="15704D"/>
              </a:solidFill>
              <a:latin typeface="GangwonEduPower"/>
            </a:endParaRP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3D078161-A945-906B-FB80-689AF8A73D44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B6108425-2DC7-9C58-9F59-7C854520D11E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B8004001-102B-F6FE-9061-D29BB333C836}"/>
              </a:ext>
            </a:extLst>
          </p:cNvPr>
          <p:cNvSpPr txBox="1"/>
          <p:nvPr/>
        </p:nvSpPr>
        <p:spPr>
          <a:xfrm>
            <a:off x="-149225" y="2095500"/>
            <a:ext cx="18580100" cy="13827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68890"/>
              </a:lnSpc>
            </a:pPr>
            <a:r>
              <a:rPr lang="ko-KR" altLang="en-US" sz="3200" b="1" i="0" u="none" strike="noStrike" spc="-200" dirty="0">
                <a:solidFill>
                  <a:srgbClr val="15704D"/>
                </a:solidFill>
                <a:ea typeface="Pretendard Medium"/>
              </a:rPr>
              <a:t>기존 모델의 기본 레이어를 고정하고</a:t>
            </a:r>
            <a:r>
              <a:rPr lang="en-US" altLang="ko-KR" sz="3200" b="1" i="0" u="none" strike="noStrike" spc="-200" dirty="0">
                <a:solidFill>
                  <a:srgbClr val="15704D"/>
                </a:solidFill>
                <a:ea typeface="Pretendard Medium"/>
              </a:rPr>
              <a:t>,</a:t>
            </a:r>
            <a:r>
              <a:rPr lang="ko-KR" altLang="en-US" sz="3200" b="1" i="0" u="none" strike="noStrike" spc="-200" dirty="0">
                <a:solidFill>
                  <a:srgbClr val="15704D"/>
                </a:solidFill>
                <a:ea typeface="Pretendard Medium"/>
              </a:rPr>
              <a:t> 음식 분류를 위한 새로운 레이어를 추가</a:t>
            </a:r>
            <a:endParaRPr lang="en-US" altLang="ko-KR" sz="3200" b="1" i="0" u="none" strike="noStrike" spc="-200" dirty="0">
              <a:solidFill>
                <a:srgbClr val="15704D"/>
              </a:solidFill>
              <a:ea typeface="Pretendard Medium"/>
            </a:endParaRPr>
          </a:p>
          <a:p>
            <a:pPr lvl="0" algn="ctr">
              <a:lnSpc>
                <a:spcPct val="68890"/>
              </a:lnSpc>
            </a:pPr>
            <a:endParaRPr lang="en-US" altLang="ko-KR" sz="3200" b="1" i="0" u="none" strike="noStrike" spc="-200" dirty="0">
              <a:solidFill>
                <a:srgbClr val="15704D"/>
              </a:solidFill>
              <a:ea typeface="Pretendard Medium"/>
            </a:endParaRPr>
          </a:p>
          <a:p>
            <a:pPr lvl="0" algn="ctr">
              <a:lnSpc>
                <a:spcPct val="68890"/>
              </a:lnSpc>
            </a:pPr>
            <a:r>
              <a:rPr lang="ko-KR" altLang="en-US" sz="3200" b="1" spc="-200" dirty="0">
                <a:solidFill>
                  <a:srgbClr val="15704D"/>
                </a:solidFill>
                <a:ea typeface="Pretendard Medium"/>
              </a:rPr>
              <a:t>최종 레이어만 학습시키는 방식으로 새로운 데이터셋에 빠르게 적응하도록 함</a:t>
            </a:r>
            <a:endParaRPr lang="ko-KR" sz="3200" b="1" i="0" u="none" strike="noStrike" spc="-200" dirty="0">
              <a:solidFill>
                <a:srgbClr val="15704D"/>
              </a:solidFill>
              <a:ea typeface="Pretendard Mediu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9254E-A89B-B4D6-F3F9-B51F876B0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66" y="3508568"/>
            <a:ext cx="13093534" cy="565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2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7467600" y="-3403600"/>
            <a:ext cx="1701800" cy="14008100"/>
          </a:xfrm>
          <a:prstGeom prst="rect">
            <a:avLst/>
          </a:prstGeom>
          <a:effectLst>
            <a:outerShdw blurRad="28833" dist="157063" dir="8100000">
              <a:srgbClr val="000000">
                <a:alpha val="1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9004300" y="-1231900"/>
            <a:ext cx="1701800" cy="14020800"/>
          </a:xfrm>
          <a:prstGeom prst="rect">
            <a:avLst/>
          </a:prstGeom>
          <a:effectLst>
            <a:outerShdw blurRad="28833" dist="157063" dir="8100000">
              <a:srgbClr val="000000">
                <a:alpha val="1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-5400000">
            <a:off x="7308850" y="1187450"/>
            <a:ext cx="2070100" cy="13919200"/>
          </a:xfrm>
          <a:prstGeom prst="rect">
            <a:avLst/>
          </a:prstGeom>
          <a:effectLst>
            <a:outerShdw blurRad="28833" dist="157063" dir="8100000">
              <a:srgbClr val="000000">
                <a:alpha val="10000"/>
              </a:srgbClr>
            </a:outerShdw>
          </a:effectLst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/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08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ea typeface="GangwonEduPower"/>
              </a:rPr>
              <a:t>데이터 전처리의 목표 및 과정</a:t>
            </a:r>
            <a:endParaRPr lang="ko-KR" sz="6000" b="0" i="0" u="none" strike="noStrike" dirty="0">
              <a:solidFill>
                <a:srgbClr val="15704D"/>
              </a:solidFill>
              <a:ea typeface="GangwonEduPower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828800" y="3390900"/>
            <a:ext cx="12496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400" spc="-200" dirty="0">
                <a:solidFill>
                  <a:srgbClr val="15704D"/>
                </a:solidFill>
                <a:latin typeface="Pretendard Medium"/>
              </a:rPr>
              <a:t>이미지 크기와 색상 등을 </a:t>
            </a:r>
            <a:r>
              <a:rPr lang="ko-KR" altLang="en-US" sz="2400" spc="-200" dirty="0" err="1">
                <a:solidFill>
                  <a:srgbClr val="15704D"/>
                </a:solidFill>
                <a:latin typeface="Pretendard Medium"/>
              </a:rPr>
              <a:t>표준화하여</a:t>
            </a:r>
            <a:r>
              <a:rPr lang="ko-KR" altLang="en-US" sz="2400" spc="-200" dirty="0">
                <a:solidFill>
                  <a:srgbClr val="15704D"/>
                </a:solidFill>
                <a:latin typeface="Pretendard Medium"/>
              </a:rPr>
              <a:t> 모델이 더 쉽게 학습할 수 있도록 도움</a:t>
            </a:r>
            <a:endParaRPr lang="en-US" altLang="ko-KR" sz="2400" spc="-200" dirty="0">
              <a:solidFill>
                <a:srgbClr val="15704D"/>
              </a:solidFill>
              <a:latin typeface="Pretendard Medium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데이터 증강을 통해 적은 데이터를 다양한 형태로 변형하여 더 많은 데이터를 학습하는 효과를 얻음</a:t>
            </a:r>
            <a:r>
              <a:rPr 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 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892300" y="2927350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spc="-200" dirty="0">
                <a:solidFill>
                  <a:srgbClr val="15704D"/>
                </a:solidFill>
                <a:ea typeface="Pretendard Bold"/>
              </a:rPr>
              <a:t>데이터 전처리의  필요성 및 목표</a:t>
            </a:r>
            <a:endParaRPr lang="ko-KR" sz="2500" b="0" i="0" u="none" strike="noStrike" spc="-200" dirty="0">
              <a:solidFill>
                <a:srgbClr val="15704D"/>
              </a:solidFill>
              <a:ea typeface="Pretendard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133600" y="7670800"/>
            <a:ext cx="12496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회전 </a:t>
            </a:r>
            <a:r>
              <a:rPr lang="en-US" altLang="ko-KR" sz="2400" b="0" i="0" u="none" strike="noStrike" spc="-200" dirty="0">
                <a:solidFill>
                  <a:srgbClr val="15704D"/>
                </a:solidFill>
                <a:latin typeface="Pretendard Medium"/>
              </a:rPr>
              <a:t>–</a:t>
            </a: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 음식 이미지를 </a:t>
            </a:r>
            <a:r>
              <a:rPr lang="en-US" altLang="ko-KR" sz="2400" b="0" i="0" u="none" strike="noStrike" spc="-200" dirty="0">
                <a:solidFill>
                  <a:srgbClr val="15704D"/>
                </a:solidFill>
                <a:latin typeface="Pretendard Medium"/>
              </a:rPr>
              <a:t>20</a:t>
            </a: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도 범위에서 무작위로 회전하여 다양한 각도 학습</a:t>
            </a:r>
            <a:endParaRPr lang="en-US" altLang="ko-KR" sz="2400" b="0" i="0" u="none" strike="noStrike" spc="-200" dirty="0">
              <a:solidFill>
                <a:srgbClr val="15704D"/>
              </a:solidFill>
              <a:latin typeface="Pretendard Medium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400" spc="-200" dirty="0">
                <a:solidFill>
                  <a:srgbClr val="15704D"/>
                </a:solidFill>
                <a:latin typeface="Pretendard Medium"/>
              </a:rPr>
              <a:t>수평 이동</a:t>
            </a:r>
            <a:r>
              <a:rPr lang="en-US" altLang="ko-KR" sz="2400" spc="-200" dirty="0">
                <a:solidFill>
                  <a:srgbClr val="15704D"/>
                </a:solidFill>
                <a:latin typeface="Pretendard Medium"/>
              </a:rPr>
              <a:t>,</a:t>
            </a:r>
            <a:r>
              <a:rPr lang="ko-KR" altLang="en-US" sz="2400" spc="-200" dirty="0">
                <a:solidFill>
                  <a:srgbClr val="15704D"/>
                </a:solidFill>
                <a:latin typeface="Pretendard Medium"/>
              </a:rPr>
              <a:t> 수직 이동 </a:t>
            </a:r>
            <a:r>
              <a:rPr lang="en-US" altLang="ko-KR" sz="2400" spc="-200" dirty="0">
                <a:solidFill>
                  <a:srgbClr val="15704D"/>
                </a:solidFill>
                <a:latin typeface="Pretendard Medium"/>
              </a:rPr>
              <a:t>–</a:t>
            </a:r>
            <a:r>
              <a:rPr lang="ko-KR" altLang="en-US" sz="2400" spc="-200" dirty="0">
                <a:solidFill>
                  <a:srgbClr val="15704D"/>
                </a:solidFill>
                <a:latin typeface="Pretendard Medium"/>
              </a:rPr>
              <a:t> </a:t>
            </a:r>
            <a:r>
              <a:rPr lang="en-US" altLang="ko-KR" sz="2400" spc="-200" dirty="0">
                <a:solidFill>
                  <a:srgbClr val="15704D"/>
                </a:solidFill>
                <a:latin typeface="Pretendard Medium"/>
              </a:rPr>
              <a:t>20%</a:t>
            </a:r>
            <a:r>
              <a:rPr lang="ko-KR" altLang="en-US" sz="2400" spc="-200" dirty="0">
                <a:solidFill>
                  <a:srgbClr val="15704D"/>
                </a:solidFill>
                <a:latin typeface="Pretendard Medium"/>
              </a:rPr>
              <a:t> 범위 내에서 이동하여 중심이 다소 변한 이미지 학습</a:t>
            </a:r>
            <a:endParaRPr lang="en-US" altLang="ko-KR" sz="2400" spc="-200" dirty="0">
              <a:solidFill>
                <a:srgbClr val="15704D"/>
              </a:solidFill>
              <a:latin typeface="Pretendard Medium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확대</a:t>
            </a:r>
            <a:r>
              <a:rPr lang="en-US" altLang="ko-KR" sz="2400" b="0" i="0" u="none" strike="noStrike" spc="-200" dirty="0">
                <a:solidFill>
                  <a:srgbClr val="15704D"/>
                </a:solidFill>
                <a:latin typeface="Pretendard Medium"/>
              </a:rPr>
              <a:t>/</a:t>
            </a: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축소 </a:t>
            </a:r>
            <a:r>
              <a:rPr lang="en-US" altLang="ko-KR" sz="2400" b="0" i="0" u="none" strike="noStrike" spc="-200" dirty="0">
                <a:solidFill>
                  <a:srgbClr val="15704D"/>
                </a:solidFill>
                <a:latin typeface="Pretendard Medium"/>
              </a:rPr>
              <a:t>–</a:t>
            </a: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 </a:t>
            </a:r>
            <a:r>
              <a:rPr lang="en-US" altLang="ko-KR" sz="2400" b="0" i="0" u="none" strike="noStrike" spc="-200" dirty="0">
                <a:solidFill>
                  <a:srgbClr val="15704D"/>
                </a:solidFill>
                <a:latin typeface="Pretendard Medium"/>
              </a:rPr>
              <a:t>20%</a:t>
            </a: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 확대 또는 축소</a:t>
            </a:r>
            <a:r>
              <a:rPr lang="ko-KR" altLang="en-US" sz="2400" spc="-200" dirty="0">
                <a:solidFill>
                  <a:srgbClr val="15704D"/>
                </a:solidFill>
                <a:latin typeface="Pretendard Medium"/>
              </a:rPr>
              <a:t> </a:t>
            </a:r>
            <a:r>
              <a:rPr lang="en-US" altLang="ko-KR" sz="2400" spc="-200" dirty="0">
                <a:solidFill>
                  <a:srgbClr val="15704D"/>
                </a:solidFill>
                <a:latin typeface="Pretendard Medium"/>
              </a:rPr>
              <a:t>||</a:t>
            </a:r>
            <a:r>
              <a:rPr lang="ko-KR" altLang="en-US" sz="2400" spc="-200" dirty="0">
                <a:solidFill>
                  <a:srgbClr val="15704D"/>
                </a:solidFill>
                <a:latin typeface="Pretendard Medium"/>
              </a:rPr>
              <a:t> 수평 뒤집기 </a:t>
            </a:r>
            <a:r>
              <a:rPr lang="en-US" altLang="ko-KR" sz="2400" spc="-200" dirty="0">
                <a:solidFill>
                  <a:srgbClr val="15704D"/>
                </a:solidFill>
                <a:latin typeface="Pretendard Medium"/>
              </a:rPr>
              <a:t>–</a:t>
            </a:r>
            <a:r>
              <a:rPr lang="ko-KR" altLang="en-US" sz="2400" spc="-200" dirty="0">
                <a:solidFill>
                  <a:srgbClr val="15704D"/>
                </a:solidFill>
                <a:latin typeface="Pretendard Medium"/>
              </a:rPr>
              <a:t> 이미지 좌우 반전을 통해 양방향 학습</a:t>
            </a:r>
            <a:endParaRPr lang="en-US" sz="2400" b="0" i="0" u="none" strike="noStrike" spc="-200" dirty="0">
              <a:solidFill>
                <a:srgbClr val="15704D"/>
              </a:solidFill>
              <a:latin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133600" y="7213600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spc="-200" dirty="0">
                <a:solidFill>
                  <a:srgbClr val="15704D"/>
                </a:solidFill>
                <a:ea typeface="Pretendard Bold"/>
              </a:rPr>
              <a:t>데이터 </a:t>
            </a:r>
            <a:r>
              <a:rPr lang="ko-KR" altLang="en-US" sz="2500" b="0" i="0" u="none" strike="noStrike" spc="-200" dirty="0" err="1">
                <a:solidFill>
                  <a:srgbClr val="15704D"/>
                </a:solidFill>
                <a:ea typeface="Pretendard Bold"/>
              </a:rPr>
              <a:t>전처리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ea typeface="Pretendard Bold"/>
              </a:rPr>
              <a:t> 과정 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ea typeface="Pretendard Bold"/>
              </a:rPr>
              <a:t>-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ea typeface="Pretendard Bold"/>
              </a:rPr>
              <a:t> 데이터 증강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ea typeface="Pretendard Bold"/>
              </a:rPr>
              <a:t> </a:t>
            </a:r>
            <a:endParaRPr lang="ko-KR" sz="2500" b="0" i="0" u="none" strike="noStrike" spc="-200" dirty="0">
              <a:solidFill>
                <a:srgbClr val="15704D"/>
              </a:solidFill>
              <a:ea typeface="Pretendard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416300" y="5753100"/>
            <a:ext cx="11747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24499"/>
              </a:lnSpc>
            </a:pP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 모든 이미지 크기를 </a:t>
            </a:r>
            <a:r>
              <a:rPr lang="en-US" altLang="ko-KR" sz="2400" b="0" i="0" u="none" strike="noStrike" spc="-200" dirty="0">
                <a:solidFill>
                  <a:srgbClr val="15704D"/>
                </a:solidFill>
                <a:latin typeface="Pretendard Medium"/>
              </a:rPr>
              <a:t>224 X 224</a:t>
            </a: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 크기로 맞춰</a:t>
            </a:r>
            <a:r>
              <a:rPr lang="en-US" altLang="ko-KR" sz="2400" b="0" i="0" u="none" strike="noStrike" spc="-200" dirty="0">
                <a:solidFill>
                  <a:srgbClr val="15704D"/>
                </a:solidFill>
                <a:latin typeface="Pretendard Medium"/>
              </a:rPr>
              <a:t>,</a:t>
            </a:r>
            <a:r>
              <a:rPr lang="ko-KR" alt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 모델 입력에 적합하도록 함</a:t>
            </a:r>
            <a:r>
              <a:rPr lang="en-US" sz="2400" b="0" i="0" u="none" strike="noStrike" spc="-200" dirty="0">
                <a:solidFill>
                  <a:srgbClr val="15704D"/>
                </a:solidFill>
                <a:latin typeface="Pretendard Medium"/>
              </a:rPr>
              <a:t>. 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915400" y="5156200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24499"/>
              </a:lnSpc>
            </a:pPr>
            <a:r>
              <a:rPr lang="ko-KR" altLang="en-US" sz="2500" b="0" i="0" u="none" strike="noStrike" spc="-200" dirty="0">
                <a:solidFill>
                  <a:srgbClr val="15704D"/>
                </a:solidFill>
                <a:ea typeface="Pretendard Bold"/>
              </a:rPr>
              <a:t>데이터 </a:t>
            </a:r>
            <a:r>
              <a:rPr lang="ko-KR" altLang="en-US" sz="2500" b="0" i="0" u="none" strike="noStrike" spc="-200" dirty="0" err="1">
                <a:solidFill>
                  <a:srgbClr val="15704D"/>
                </a:solidFill>
                <a:ea typeface="Pretendard Bold"/>
              </a:rPr>
              <a:t>전처리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ea typeface="Pretendard Bold"/>
              </a:rPr>
              <a:t> 과정 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ea typeface="Pretendard Bold"/>
              </a:rPr>
              <a:t>–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ea typeface="Pretendard Bold"/>
              </a:rPr>
              <a:t> 이미지 크기 조정</a:t>
            </a:r>
            <a:endParaRPr lang="ko-KR" sz="2500" b="0" i="0" u="none" strike="noStrike" spc="-200" dirty="0">
              <a:solidFill>
                <a:srgbClr val="15704D"/>
              </a:solidFill>
              <a:ea typeface="Pretendard Bold"/>
            </a:endParaRP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D18A39E0-17A8-AE6E-769A-DD9241120402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dirty="0">
                <a:solidFill>
                  <a:srgbClr val="15704D"/>
                </a:solidFill>
                <a:latin typeface="Pretendard SemiBold"/>
              </a:rPr>
              <a:t>인공지능 기말과제발표 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3FB418B4-D8B2-1A4D-85A3-43169C4D29EB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b="1" dirty="0">
                <a:solidFill>
                  <a:srgbClr val="15704D"/>
                </a:solidFill>
                <a:latin typeface="Pretendard SemiBold"/>
              </a:rPr>
              <a:t>제주대학교</a:t>
            </a:r>
            <a:endParaRPr lang="en-US" sz="2200" b="1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3231</TotalTime>
  <Words>634</Words>
  <Application>Microsoft Macintosh PowerPoint</Application>
  <PresentationFormat>사용자 지정</PresentationFormat>
  <Paragraphs>131</Paragraphs>
  <Slides>14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Pretendard Bold</vt:lpstr>
      <vt:lpstr>Pretendard SemiBold</vt:lpstr>
      <vt:lpstr>Arial</vt:lpstr>
      <vt:lpstr>Pretendard Medium</vt:lpstr>
      <vt:lpstr>Arial Narrow</vt:lpstr>
      <vt:lpstr>Calibri</vt:lpstr>
      <vt:lpstr>GangwonEduPower</vt:lpstr>
      <vt:lpstr>맑은 고딕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지민 이</cp:lastModifiedBy>
  <cp:revision>28</cp:revision>
  <dcterms:created xsi:type="dcterms:W3CDTF">2006-08-16T00:00:00Z</dcterms:created>
  <dcterms:modified xsi:type="dcterms:W3CDTF">2024-11-05T01:15:23Z</dcterms:modified>
</cp:coreProperties>
</file>